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0bbdac2b1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0bbdac2b1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Georgia"/>
                <a:ea typeface="Georgia"/>
                <a:cs typeface="Georgia"/>
                <a:sym typeface="Georgia"/>
              </a:rPr>
              <a:t>Human-Computer Interaction, Social Computing Systems, and Mobile Pervasive Computing.</a:t>
            </a:r>
            <a:endParaRPr sz="10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000">
                <a:solidFill>
                  <a:schemeClr val="dk1"/>
                </a:solidFill>
                <a:highlight>
                  <a:srgbClr val="FFFFFF"/>
                </a:highlight>
                <a:latin typeface="Georgia"/>
                <a:ea typeface="Georgia"/>
                <a:cs typeface="Georgia"/>
                <a:sym typeface="Georgia"/>
              </a:rPr>
              <a:t>Networking and mobile systems</a:t>
            </a:r>
            <a:endParaRPr sz="10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02b45aa8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02b45aa8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02b45aa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02b45aa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Capture </a:t>
            </a:r>
            <a:r>
              <a:rPr lang="en"/>
              <a:t>18 temperature samples per minute.</a:t>
            </a:r>
            <a:endParaRPr/>
          </a:p>
          <a:p>
            <a:pPr indent="0" lvl="0" marL="0" rtl="0" algn="l">
              <a:spcBef>
                <a:spcPts val="0"/>
              </a:spcBef>
              <a:spcAft>
                <a:spcPts val="0"/>
              </a:spcAft>
              <a:buNone/>
            </a:pPr>
            <a:r>
              <a:rPr b="1" lang="en"/>
              <a:t>General </a:t>
            </a:r>
            <a:r>
              <a:rPr lang="en"/>
              <a:t>understanding of thermal characteristic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02b45aa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02b45aa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027a88e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027a88e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participants played the game, we rec- ommended them to hold the phone in the landscape-mode with their hands; this recommendation was made to avoid the case of laying the phone on the desk.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rPr lang="en"/>
              <a:t>we counter-balanced the order such that a half of them used Nexus 5X first, and the other half used Galaxy S7 first. Each participant was rewarded with a $10 gift voucher.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027a88e9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027a88e9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02b45aa89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02b45aa89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027a88e9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027a88e9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call shows the highest temperature. However voice call shows the lowest temperature.</a:t>
            </a:r>
            <a:endParaRPr/>
          </a:p>
          <a:p>
            <a:pPr indent="0" lvl="0" marL="0" rtl="0" algn="l">
              <a:spcBef>
                <a:spcPts val="0"/>
              </a:spcBef>
              <a:spcAft>
                <a:spcPts val="0"/>
              </a:spcAft>
              <a:buNone/>
            </a:pPr>
            <a:r>
              <a:rPr lang="en"/>
              <a:t>Converges at different temperatures while heating.</a:t>
            </a:r>
            <a:endParaRPr/>
          </a:p>
          <a:p>
            <a:pPr indent="0" lvl="0" marL="0" rtl="0" algn="l">
              <a:spcBef>
                <a:spcPts val="0"/>
              </a:spcBef>
              <a:spcAft>
                <a:spcPts val="0"/>
              </a:spcAft>
              <a:buNone/>
            </a:pPr>
            <a:r>
              <a:rPr lang="en"/>
              <a:t>The researcher tested on 3 Nexus 5x and they all show similar results.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02b45aa89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02b45aa89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processor contain multiple modules such as CPU, GPU multimedia codec and memory… we need to determine which part may cause surface overheating.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02b45aa89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02b45aa89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602b45aa89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02b45aa89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02b45aa89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02b45aa89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027a88e9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027a88e9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Statement </a:t>
            </a:r>
            <a:endParaRPr/>
          </a:p>
          <a:p>
            <a:pPr indent="0" lvl="0" marL="0" rtl="0" algn="l">
              <a:spcBef>
                <a:spcPts val="0"/>
              </a:spcBef>
              <a:spcAft>
                <a:spcPts val="0"/>
              </a:spcAft>
              <a:buNone/>
            </a:pPr>
            <a:r>
              <a:rPr lang="en"/>
              <a:t>Observation</a:t>
            </a:r>
            <a:endParaRPr/>
          </a:p>
          <a:p>
            <a:pPr indent="0" lvl="0" marL="0" rtl="0" algn="l">
              <a:spcBef>
                <a:spcPts val="0"/>
              </a:spcBef>
              <a:spcAft>
                <a:spcPts val="0"/>
              </a:spcAft>
              <a:buNone/>
            </a:pPr>
            <a:r>
              <a:rPr lang="en"/>
              <a:t>Solutions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0bbdac2b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0bbdac2b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app are mostly CPU intensive workloads.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027a88e9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027a88e9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027a88e95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027a88e95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app are mostly CPU intensive workloads.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027a88e95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027a88e95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027a88e95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027a88e95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027a88e95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027a88e95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027a88e95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027a88e95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6027a88e95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6027a88e95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60bbdac2b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60bbdac2b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0bbdac2b1_2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0bbdac2b1_2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0bbdac2b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0bbdac2b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60bbdac2b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0bbdac2b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027a88e9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027a88e9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0bbdac2b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0bbdac2b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60bbdac2b1_2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0bbdac2b1_2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60bbdac2b1_2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60bbdac2b1_2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02b45aa89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02b45aa89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027a88e9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027a88e9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027a88e9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027a88e9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Layer surface area is wide and thin, air work as insulator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027a88e9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027a88e9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rPr>
              <a:t>There’s a tube containing a liquid that vaporizes at high temperatures and then condenses at low temperatures,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027a88e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027a88e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(e.g., thermal pain, skin burns, skin aging)</a:t>
            </a:r>
            <a:endParaRPr/>
          </a:p>
          <a:p>
            <a:pPr indent="0" lvl="0" marL="0" rtl="0" algn="l">
              <a:spcBef>
                <a:spcPts val="0"/>
              </a:spcBef>
              <a:spcAft>
                <a:spcPts val="0"/>
              </a:spcAft>
              <a:buNone/>
            </a:pPr>
            <a:r>
              <a:rPr lang="en"/>
              <a:t>(when and how much heat the phone (and each compunent) will generate)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027a88e9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027a88e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027a88e9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027a88e9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whereas surface temperature directly affect user experience</a:t>
            </a:r>
            <a:endParaRPr/>
          </a:p>
          <a:p>
            <a:pPr indent="0" lvl="0" marL="0" rtl="0" algn="l">
              <a:spcBef>
                <a:spcPts val="0"/>
              </a:spcBef>
              <a:spcAft>
                <a:spcPts val="0"/>
              </a:spcAft>
              <a:buClr>
                <a:schemeClr val="dk1"/>
              </a:buClr>
              <a:buSzPts val="1100"/>
              <a:buFont typeface="Arial"/>
              <a:buNone/>
            </a:pPr>
            <a:r>
              <a:rPr lang="en"/>
              <a:t>Video resolution, clock frequency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rot="5400000">
            <a:off x="-47550"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5400000">
            <a:off x="-47550" y="47550"/>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5400000">
            <a:off x="-47416" y="47628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5400000">
            <a:off x="1476378"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1690750" y="4548000"/>
            <a:ext cx="4287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5400000">
            <a:off x="1476512" y="47628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flipH="1" rot="-5400000">
            <a:off x="714548" y="176194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rot="5400000">
            <a:off x="-47550" y="90479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1476512"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flipH="1" rot="-5400000">
            <a:off x="714548" y="4755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rot="-5400000">
            <a:off x="714548" y="904795"/>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166784" y="4548000"/>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flipH="1" rot="-5400000">
            <a:off x="166707"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flipH="1" rot="-5400000">
            <a:off x="1690635"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flipH="1" rot="5400000">
            <a:off x="714337" y="47628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flipH="1" rot="5400000">
            <a:off x="714337"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47416" y="133352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1476378" y="475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rot="5400000">
            <a:off x="1476378" y="90479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flipH="1" rot="5400000">
            <a:off x="928614" y="4548000"/>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5400000">
            <a:off x="928614" y="-166445"/>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rot="5400000">
            <a:off x="-47550"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rot="-5400000">
            <a:off x="-47416" y="219070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rot="5400000">
            <a:off x="1476378"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rot="-5400000">
            <a:off x="1476512" y="219070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flipH="1" rot="-5400000">
            <a:off x="714548" y="347636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rot="5400000">
            <a:off x="-47550" y="261922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rot="-5400000">
            <a:off x="1476512"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flipH="1" rot="-5400000">
            <a:off x="714548" y="261922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flipH="1" rot="5400000">
            <a:off x="714337" y="219070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flipH="1" rot="5400000">
            <a:off x="714337"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rot="-5400000">
            <a:off x="-47416" y="30479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5400000">
            <a:off x="1476378" y="2619221"/>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47416" y="390532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rot="-5400000">
            <a:off x="1476512" y="390532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7550" y="433384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flipH="1" rot="-5400000">
            <a:off x="714548" y="433384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flipH="1" rot="5400000">
            <a:off x="714337" y="390532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5400000">
            <a:off x="1476416" y="4333549"/>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ph type="title"/>
          </p:nvPr>
        </p:nvSpPr>
        <p:spPr>
          <a:xfrm>
            <a:off x="2894475" y="450971"/>
            <a:ext cx="5740800" cy="1442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3600">
                <a:solidFill>
                  <a:srgbClr val="212121"/>
                </a:solidFill>
              </a:defRPr>
            </a:lvl1pPr>
            <a:lvl2pPr lvl="1" algn="l">
              <a:lnSpc>
                <a:spcPct val="100000"/>
              </a:lnSpc>
              <a:spcBef>
                <a:spcPts val="0"/>
              </a:spcBef>
              <a:spcAft>
                <a:spcPts val="0"/>
              </a:spcAft>
              <a:buNone/>
              <a:defRPr b="1" sz="3600">
                <a:solidFill>
                  <a:srgbClr val="212121"/>
                </a:solidFill>
              </a:defRPr>
            </a:lvl2pPr>
            <a:lvl3pPr lvl="2" algn="l">
              <a:lnSpc>
                <a:spcPct val="100000"/>
              </a:lnSpc>
              <a:spcBef>
                <a:spcPts val="0"/>
              </a:spcBef>
              <a:spcAft>
                <a:spcPts val="0"/>
              </a:spcAft>
              <a:buNone/>
              <a:defRPr b="1" sz="3600">
                <a:solidFill>
                  <a:srgbClr val="212121"/>
                </a:solidFill>
              </a:defRPr>
            </a:lvl3pPr>
            <a:lvl4pPr lvl="3" algn="l">
              <a:lnSpc>
                <a:spcPct val="100000"/>
              </a:lnSpc>
              <a:spcBef>
                <a:spcPts val="0"/>
              </a:spcBef>
              <a:spcAft>
                <a:spcPts val="0"/>
              </a:spcAft>
              <a:buNone/>
              <a:defRPr b="1" sz="3600">
                <a:solidFill>
                  <a:srgbClr val="212121"/>
                </a:solidFill>
              </a:defRPr>
            </a:lvl4pPr>
            <a:lvl5pPr lvl="4" algn="l">
              <a:lnSpc>
                <a:spcPct val="100000"/>
              </a:lnSpc>
              <a:spcBef>
                <a:spcPts val="0"/>
              </a:spcBef>
              <a:spcAft>
                <a:spcPts val="0"/>
              </a:spcAft>
              <a:buNone/>
              <a:defRPr b="1" sz="3600">
                <a:solidFill>
                  <a:srgbClr val="212121"/>
                </a:solidFill>
              </a:defRPr>
            </a:lvl5pPr>
            <a:lvl6pPr lvl="5" algn="l">
              <a:lnSpc>
                <a:spcPct val="100000"/>
              </a:lnSpc>
              <a:spcBef>
                <a:spcPts val="0"/>
              </a:spcBef>
              <a:spcAft>
                <a:spcPts val="0"/>
              </a:spcAft>
              <a:buNone/>
              <a:defRPr b="1" sz="3600">
                <a:solidFill>
                  <a:srgbClr val="212121"/>
                </a:solidFill>
              </a:defRPr>
            </a:lvl6pPr>
            <a:lvl7pPr lvl="6" algn="l">
              <a:lnSpc>
                <a:spcPct val="100000"/>
              </a:lnSpc>
              <a:spcBef>
                <a:spcPts val="0"/>
              </a:spcBef>
              <a:spcAft>
                <a:spcPts val="0"/>
              </a:spcAft>
              <a:buNone/>
              <a:defRPr b="1" sz="3600">
                <a:solidFill>
                  <a:srgbClr val="212121"/>
                </a:solidFill>
              </a:defRPr>
            </a:lvl7pPr>
            <a:lvl8pPr lvl="7" algn="l">
              <a:lnSpc>
                <a:spcPct val="100000"/>
              </a:lnSpc>
              <a:spcBef>
                <a:spcPts val="0"/>
              </a:spcBef>
              <a:spcAft>
                <a:spcPts val="0"/>
              </a:spcAft>
              <a:buNone/>
              <a:defRPr b="1" sz="3600">
                <a:solidFill>
                  <a:srgbClr val="212121"/>
                </a:solidFill>
              </a:defRPr>
            </a:lvl8pPr>
            <a:lvl9pPr lvl="8" algn="l">
              <a:lnSpc>
                <a:spcPct val="100000"/>
              </a:lnSpc>
              <a:spcBef>
                <a:spcPts val="0"/>
              </a:spcBef>
              <a:spcAft>
                <a:spcPts val="0"/>
              </a:spcAft>
              <a:buNone/>
              <a:defRPr b="1" sz="3600">
                <a:solidFill>
                  <a:srgbClr val="212121"/>
                </a:solidFill>
              </a:defRPr>
            </a:lvl9pPr>
          </a:lstStyle>
          <a:p/>
        </p:txBody>
      </p:sp>
      <p:sp>
        <p:nvSpPr>
          <p:cNvPr id="92" name="Google Shape;92;p13"/>
          <p:cNvSpPr txBox="1"/>
          <p:nvPr>
            <p:ph idx="1" type="body"/>
          </p:nvPr>
        </p:nvSpPr>
        <p:spPr>
          <a:xfrm>
            <a:off x="2894475" y="1938950"/>
            <a:ext cx="5740800" cy="2649000"/>
          </a:xfrm>
          <a:prstGeom prst="rect">
            <a:avLst/>
          </a:prstGeom>
          <a:noFill/>
        </p:spPr>
        <p:txBody>
          <a:bodyPr anchorCtr="0" anchor="t" bIns="91425" lIns="91425" spcFirstLastPara="1" rIns="91425" wrap="square" tIns="91425">
            <a:noAutofit/>
          </a:bodyPr>
          <a:lstStyle>
            <a:lvl1pPr indent="-355600" lvl="0" marL="457200" algn="l">
              <a:lnSpc>
                <a:spcPct val="115000"/>
              </a:lnSpc>
              <a:spcBef>
                <a:spcPts val="0"/>
              </a:spcBef>
              <a:spcAft>
                <a:spcPts val="0"/>
              </a:spcAft>
              <a:buClr>
                <a:srgbClr val="616161"/>
              </a:buClr>
              <a:buSzPts val="2000"/>
              <a:buChar char="●"/>
              <a:defRPr sz="2000">
                <a:solidFill>
                  <a:srgbClr val="616161"/>
                </a:solidFill>
              </a:defRPr>
            </a:lvl1pPr>
            <a:lvl2pPr indent="-330200" lvl="1" marL="914400" algn="l">
              <a:lnSpc>
                <a:spcPct val="115000"/>
              </a:lnSpc>
              <a:spcBef>
                <a:spcPts val="1600"/>
              </a:spcBef>
              <a:spcAft>
                <a:spcPts val="0"/>
              </a:spcAft>
              <a:buClr>
                <a:srgbClr val="616161"/>
              </a:buClr>
              <a:buSzPts val="1600"/>
              <a:buChar char="○"/>
              <a:defRPr sz="1600">
                <a:solidFill>
                  <a:srgbClr val="616161"/>
                </a:solidFill>
              </a:defRPr>
            </a:lvl2pPr>
            <a:lvl3pPr indent="-330200" lvl="2" marL="1371600" algn="l">
              <a:lnSpc>
                <a:spcPct val="115000"/>
              </a:lnSpc>
              <a:spcBef>
                <a:spcPts val="1600"/>
              </a:spcBef>
              <a:spcAft>
                <a:spcPts val="0"/>
              </a:spcAft>
              <a:buClr>
                <a:srgbClr val="616161"/>
              </a:buClr>
              <a:buSzPts val="1600"/>
              <a:buChar char="■"/>
              <a:defRPr sz="1600">
                <a:solidFill>
                  <a:srgbClr val="616161"/>
                </a:solidFill>
              </a:defRPr>
            </a:lvl3pPr>
            <a:lvl4pPr indent="-330200" lvl="3" marL="1828800" algn="l">
              <a:lnSpc>
                <a:spcPct val="115000"/>
              </a:lnSpc>
              <a:spcBef>
                <a:spcPts val="1600"/>
              </a:spcBef>
              <a:spcAft>
                <a:spcPts val="0"/>
              </a:spcAft>
              <a:buClr>
                <a:srgbClr val="616161"/>
              </a:buClr>
              <a:buSzPts val="1600"/>
              <a:buChar char="●"/>
              <a:defRPr sz="1600">
                <a:solidFill>
                  <a:srgbClr val="616161"/>
                </a:solidFill>
              </a:defRPr>
            </a:lvl4pPr>
            <a:lvl5pPr indent="-330200" lvl="4" marL="2286000" algn="l">
              <a:lnSpc>
                <a:spcPct val="115000"/>
              </a:lnSpc>
              <a:spcBef>
                <a:spcPts val="1600"/>
              </a:spcBef>
              <a:spcAft>
                <a:spcPts val="0"/>
              </a:spcAft>
              <a:buClr>
                <a:srgbClr val="616161"/>
              </a:buClr>
              <a:buSzPts val="1600"/>
              <a:buChar char="○"/>
              <a:defRPr sz="1600">
                <a:solidFill>
                  <a:srgbClr val="616161"/>
                </a:solidFill>
              </a:defRPr>
            </a:lvl5pPr>
            <a:lvl6pPr indent="-330200" lvl="5" marL="2743200" algn="l">
              <a:lnSpc>
                <a:spcPct val="115000"/>
              </a:lnSpc>
              <a:spcBef>
                <a:spcPts val="1600"/>
              </a:spcBef>
              <a:spcAft>
                <a:spcPts val="0"/>
              </a:spcAft>
              <a:buClr>
                <a:srgbClr val="616161"/>
              </a:buClr>
              <a:buSzPts val="1600"/>
              <a:buChar char="■"/>
              <a:defRPr sz="1600">
                <a:solidFill>
                  <a:srgbClr val="616161"/>
                </a:solidFill>
              </a:defRPr>
            </a:lvl6pPr>
            <a:lvl7pPr indent="-330200" lvl="6" marL="3200400" algn="l">
              <a:lnSpc>
                <a:spcPct val="115000"/>
              </a:lnSpc>
              <a:spcBef>
                <a:spcPts val="1600"/>
              </a:spcBef>
              <a:spcAft>
                <a:spcPts val="0"/>
              </a:spcAft>
              <a:buClr>
                <a:srgbClr val="616161"/>
              </a:buClr>
              <a:buSzPts val="1600"/>
              <a:buChar char="●"/>
              <a:defRPr sz="1600">
                <a:solidFill>
                  <a:srgbClr val="616161"/>
                </a:solidFill>
              </a:defRPr>
            </a:lvl7pPr>
            <a:lvl8pPr indent="-330200" lvl="7" marL="3657600" algn="l">
              <a:lnSpc>
                <a:spcPct val="115000"/>
              </a:lnSpc>
              <a:spcBef>
                <a:spcPts val="1600"/>
              </a:spcBef>
              <a:spcAft>
                <a:spcPts val="0"/>
              </a:spcAft>
              <a:buClr>
                <a:srgbClr val="616161"/>
              </a:buClr>
              <a:buSzPts val="1600"/>
              <a:buChar char="○"/>
              <a:defRPr sz="1600">
                <a:solidFill>
                  <a:srgbClr val="616161"/>
                </a:solidFill>
              </a:defRPr>
            </a:lvl8pPr>
            <a:lvl9pPr indent="-330200" lvl="8" marL="4114800" algn="l">
              <a:lnSpc>
                <a:spcPct val="115000"/>
              </a:lnSpc>
              <a:spcBef>
                <a:spcPts val="1600"/>
              </a:spcBef>
              <a:spcAft>
                <a:spcPts val="1600"/>
              </a:spcAft>
              <a:buClr>
                <a:srgbClr val="616161"/>
              </a:buClr>
              <a:buSzPts val="1600"/>
              <a:buChar char="■"/>
              <a:defRPr sz="1600">
                <a:solidFill>
                  <a:srgbClr val="616161"/>
                </a:solidFill>
              </a:defRPr>
            </a:lvl9pPr>
          </a:lstStyle>
          <a:p/>
        </p:txBody>
      </p:sp>
      <p:sp>
        <p:nvSpPr>
          <p:cNvPr id="93" name="Google Shape;9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spTree>
      <p:nvGrpSpPr>
        <p:cNvPr id="94" name="Shape 94"/>
        <p:cNvGrpSpPr/>
        <p:nvPr/>
      </p:nvGrpSpPr>
      <p:grpSpPr>
        <a:xfrm>
          <a:off x="0" y="0"/>
          <a:ext cx="0" cy="0"/>
          <a:chOff x="0" y="0"/>
          <a:chExt cx="0" cy="0"/>
        </a:xfrm>
      </p:grpSpPr>
      <p:sp>
        <p:nvSpPr>
          <p:cNvPr id="95" name="Google Shape;95;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4"/>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98" name="Google Shape;98;p14"/>
          <p:cNvSpPr txBox="1"/>
          <p:nvPr>
            <p:ph type="ctrTitle"/>
          </p:nvPr>
        </p:nvSpPr>
        <p:spPr>
          <a:xfrm>
            <a:off x="2938225" y="1478825"/>
            <a:ext cx="5379900" cy="1019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212121"/>
              </a:buClr>
              <a:buSzPts val="2400"/>
              <a:buNone/>
              <a:defRPr b="1" sz="2400">
                <a:solidFill>
                  <a:srgbClr val="212121"/>
                </a:solidFill>
              </a:defRPr>
            </a:lvl1pPr>
            <a:lvl2pPr lvl="1" algn="l">
              <a:lnSpc>
                <a:spcPct val="100000"/>
              </a:lnSpc>
              <a:spcBef>
                <a:spcPts val="0"/>
              </a:spcBef>
              <a:spcAft>
                <a:spcPts val="0"/>
              </a:spcAft>
              <a:buClr>
                <a:srgbClr val="212121"/>
              </a:buClr>
              <a:buSzPts val="2400"/>
              <a:buNone/>
              <a:defRPr b="1" sz="2400">
                <a:solidFill>
                  <a:srgbClr val="212121"/>
                </a:solidFill>
              </a:defRPr>
            </a:lvl2pPr>
            <a:lvl3pPr lvl="2" algn="l">
              <a:lnSpc>
                <a:spcPct val="100000"/>
              </a:lnSpc>
              <a:spcBef>
                <a:spcPts val="0"/>
              </a:spcBef>
              <a:spcAft>
                <a:spcPts val="0"/>
              </a:spcAft>
              <a:buClr>
                <a:srgbClr val="212121"/>
              </a:buClr>
              <a:buSzPts val="2400"/>
              <a:buNone/>
              <a:defRPr b="1" sz="2400">
                <a:solidFill>
                  <a:srgbClr val="212121"/>
                </a:solidFill>
              </a:defRPr>
            </a:lvl3pPr>
            <a:lvl4pPr lvl="3" algn="l">
              <a:lnSpc>
                <a:spcPct val="100000"/>
              </a:lnSpc>
              <a:spcBef>
                <a:spcPts val="0"/>
              </a:spcBef>
              <a:spcAft>
                <a:spcPts val="0"/>
              </a:spcAft>
              <a:buClr>
                <a:srgbClr val="212121"/>
              </a:buClr>
              <a:buSzPts val="2400"/>
              <a:buNone/>
              <a:defRPr b="1" sz="2400">
                <a:solidFill>
                  <a:srgbClr val="212121"/>
                </a:solidFill>
              </a:defRPr>
            </a:lvl4pPr>
            <a:lvl5pPr lvl="4" algn="l">
              <a:lnSpc>
                <a:spcPct val="100000"/>
              </a:lnSpc>
              <a:spcBef>
                <a:spcPts val="0"/>
              </a:spcBef>
              <a:spcAft>
                <a:spcPts val="0"/>
              </a:spcAft>
              <a:buClr>
                <a:srgbClr val="212121"/>
              </a:buClr>
              <a:buSzPts val="2400"/>
              <a:buNone/>
              <a:defRPr b="1" sz="2400">
                <a:solidFill>
                  <a:srgbClr val="212121"/>
                </a:solidFill>
              </a:defRPr>
            </a:lvl5pPr>
            <a:lvl6pPr lvl="5" algn="l">
              <a:lnSpc>
                <a:spcPct val="100000"/>
              </a:lnSpc>
              <a:spcBef>
                <a:spcPts val="0"/>
              </a:spcBef>
              <a:spcAft>
                <a:spcPts val="0"/>
              </a:spcAft>
              <a:buClr>
                <a:srgbClr val="212121"/>
              </a:buClr>
              <a:buSzPts val="2400"/>
              <a:buNone/>
              <a:defRPr b="1" sz="2400">
                <a:solidFill>
                  <a:srgbClr val="212121"/>
                </a:solidFill>
              </a:defRPr>
            </a:lvl6pPr>
            <a:lvl7pPr lvl="6" algn="l">
              <a:lnSpc>
                <a:spcPct val="100000"/>
              </a:lnSpc>
              <a:spcBef>
                <a:spcPts val="0"/>
              </a:spcBef>
              <a:spcAft>
                <a:spcPts val="0"/>
              </a:spcAft>
              <a:buClr>
                <a:srgbClr val="212121"/>
              </a:buClr>
              <a:buSzPts val="2400"/>
              <a:buNone/>
              <a:defRPr b="1" sz="2400">
                <a:solidFill>
                  <a:srgbClr val="212121"/>
                </a:solidFill>
              </a:defRPr>
            </a:lvl7pPr>
            <a:lvl8pPr lvl="7" algn="l">
              <a:lnSpc>
                <a:spcPct val="100000"/>
              </a:lnSpc>
              <a:spcBef>
                <a:spcPts val="0"/>
              </a:spcBef>
              <a:spcAft>
                <a:spcPts val="0"/>
              </a:spcAft>
              <a:buClr>
                <a:srgbClr val="212121"/>
              </a:buClr>
              <a:buSzPts val="2400"/>
              <a:buNone/>
              <a:defRPr b="1" sz="2400">
                <a:solidFill>
                  <a:srgbClr val="212121"/>
                </a:solidFill>
              </a:defRPr>
            </a:lvl8pPr>
            <a:lvl9pPr lvl="8" algn="l">
              <a:lnSpc>
                <a:spcPct val="100000"/>
              </a:lnSpc>
              <a:spcBef>
                <a:spcPts val="0"/>
              </a:spcBef>
              <a:spcAft>
                <a:spcPts val="0"/>
              </a:spcAft>
              <a:buClr>
                <a:srgbClr val="212121"/>
              </a:buClr>
              <a:buSzPts val="2400"/>
              <a:buNone/>
              <a:defRPr b="1" sz="2400">
                <a:solidFill>
                  <a:srgbClr val="212121"/>
                </a:solidFill>
              </a:defRPr>
            </a:lvl9pPr>
          </a:lstStyle>
          <a:p/>
        </p:txBody>
      </p:sp>
      <p:sp>
        <p:nvSpPr>
          <p:cNvPr id="99" name="Google Shape;99;p14"/>
          <p:cNvSpPr txBox="1"/>
          <p:nvPr>
            <p:ph idx="1" type="body"/>
          </p:nvPr>
        </p:nvSpPr>
        <p:spPr>
          <a:xfrm>
            <a:off x="2938225" y="2602450"/>
            <a:ext cx="5387400" cy="17256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212121"/>
              </a:buClr>
              <a:buSzPts val="1600"/>
              <a:buChar char="●"/>
              <a:defRPr sz="1600">
                <a:solidFill>
                  <a:srgbClr val="212121"/>
                </a:solidFill>
              </a:defRPr>
            </a:lvl1pPr>
            <a:lvl2pPr indent="-317500" lvl="1" marL="914400" algn="l">
              <a:lnSpc>
                <a:spcPct val="115000"/>
              </a:lnSpc>
              <a:spcBef>
                <a:spcPts val="1600"/>
              </a:spcBef>
              <a:spcAft>
                <a:spcPts val="0"/>
              </a:spcAft>
              <a:buClr>
                <a:srgbClr val="212121"/>
              </a:buClr>
              <a:buSzPts val="1400"/>
              <a:buChar char="○"/>
              <a:defRPr sz="1400">
                <a:solidFill>
                  <a:srgbClr val="212121"/>
                </a:solidFill>
              </a:defRPr>
            </a:lvl2pPr>
            <a:lvl3pPr indent="-317500" lvl="2" marL="1371600" algn="l">
              <a:lnSpc>
                <a:spcPct val="115000"/>
              </a:lnSpc>
              <a:spcBef>
                <a:spcPts val="1600"/>
              </a:spcBef>
              <a:spcAft>
                <a:spcPts val="0"/>
              </a:spcAft>
              <a:buClr>
                <a:srgbClr val="212121"/>
              </a:buClr>
              <a:buSzPts val="1400"/>
              <a:buChar char="■"/>
              <a:defRPr sz="1400">
                <a:solidFill>
                  <a:srgbClr val="212121"/>
                </a:solidFill>
              </a:defRPr>
            </a:lvl3pPr>
            <a:lvl4pPr indent="-317500" lvl="3" marL="1828800" algn="l">
              <a:lnSpc>
                <a:spcPct val="115000"/>
              </a:lnSpc>
              <a:spcBef>
                <a:spcPts val="1600"/>
              </a:spcBef>
              <a:spcAft>
                <a:spcPts val="0"/>
              </a:spcAft>
              <a:buClr>
                <a:srgbClr val="212121"/>
              </a:buClr>
              <a:buSzPts val="1400"/>
              <a:buChar char="●"/>
              <a:defRPr sz="1400">
                <a:solidFill>
                  <a:srgbClr val="212121"/>
                </a:solidFill>
              </a:defRPr>
            </a:lvl4pPr>
            <a:lvl5pPr indent="-317500" lvl="4" marL="2286000" algn="l">
              <a:lnSpc>
                <a:spcPct val="115000"/>
              </a:lnSpc>
              <a:spcBef>
                <a:spcPts val="1600"/>
              </a:spcBef>
              <a:spcAft>
                <a:spcPts val="0"/>
              </a:spcAft>
              <a:buClr>
                <a:srgbClr val="212121"/>
              </a:buClr>
              <a:buSzPts val="1400"/>
              <a:buChar char="○"/>
              <a:defRPr sz="1400">
                <a:solidFill>
                  <a:srgbClr val="212121"/>
                </a:solidFill>
              </a:defRPr>
            </a:lvl5pPr>
            <a:lvl6pPr indent="-317500" lvl="5" marL="2743200" algn="l">
              <a:lnSpc>
                <a:spcPct val="115000"/>
              </a:lnSpc>
              <a:spcBef>
                <a:spcPts val="1600"/>
              </a:spcBef>
              <a:spcAft>
                <a:spcPts val="0"/>
              </a:spcAft>
              <a:buClr>
                <a:srgbClr val="212121"/>
              </a:buClr>
              <a:buSzPts val="1400"/>
              <a:buChar char="■"/>
              <a:defRPr sz="1400">
                <a:solidFill>
                  <a:srgbClr val="212121"/>
                </a:solidFill>
              </a:defRPr>
            </a:lvl6pPr>
            <a:lvl7pPr indent="-317500" lvl="6" marL="3200400" algn="l">
              <a:lnSpc>
                <a:spcPct val="115000"/>
              </a:lnSpc>
              <a:spcBef>
                <a:spcPts val="1600"/>
              </a:spcBef>
              <a:spcAft>
                <a:spcPts val="0"/>
              </a:spcAft>
              <a:buClr>
                <a:srgbClr val="212121"/>
              </a:buClr>
              <a:buSzPts val="1400"/>
              <a:buChar char="●"/>
              <a:defRPr sz="1400">
                <a:solidFill>
                  <a:srgbClr val="212121"/>
                </a:solidFill>
              </a:defRPr>
            </a:lvl7pPr>
            <a:lvl8pPr indent="-317500" lvl="7" marL="3657600" algn="l">
              <a:lnSpc>
                <a:spcPct val="115000"/>
              </a:lnSpc>
              <a:spcBef>
                <a:spcPts val="1600"/>
              </a:spcBef>
              <a:spcAft>
                <a:spcPts val="0"/>
              </a:spcAft>
              <a:buClr>
                <a:srgbClr val="212121"/>
              </a:buClr>
              <a:buSzPts val="1400"/>
              <a:buChar char="○"/>
              <a:defRPr sz="1400">
                <a:solidFill>
                  <a:srgbClr val="212121"/>
                </a:solidFill>
              </a:defRPr>
            </a:lvl8pPr>
            <a:lvl9pPr indent="-317500" lvl="8" marL="4114800" algn="l">
              <a:lnSpc>
                <a:spcPct val="115000"/>
              </a:lnSpc>
              <a:spcBef>
                <a:spcPts val="1600"/>
              </a:spcBef>
              <a:spcAft>
                <a:spcPts val="1600"/>
              </a:spcAft>
              <a:buClr>
                <a:srgbClr val="212121"/>
              </a:buClr>
              <a:buSzPts val="1400"/>
              <a:buChar char="■"/>
              <a:defRPr sz="1400">
                <a:solidFill>
                  <a:srgbClr val="212121"/>
                </a:solidFill>
              </a:defRPr>
            </a:lvl9pPr>
          </a:lstStyle>
          <a:p/>
        </p:txBody>
      </p:sp>
      <p:sp>
        <p:nvSpPr>
          <p:cNvPr id="100" name="Google Shape;10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2">
    <p:bg>
      <p:bgPr>
        <a:solidFill>
          <a:srgbClr val="FFFFFF"/>
        </a:solidFill>
      </p:bgPr>
    </p:bg>
    <p:spTree>
      <p:nvGrpSpPr>
        <p:cNvPr id="101" name="Shape 101"/>
        <p:cNvGrpSpPr/>
        <p:nvPr/>
      </p:nvGrpSpPr>
      <p:grpSpPr>
        <a:xfrm>
          <a:off x="0" y="0"/>
          <a:ext cx="0" cy="0"/>
          <a:chOff x="0" y="0"/>
          <a:chExt cx="0" cy="0"/>
        </a:xfrm>
      </p:grpSpPr>
      <p:sp>
        <p:nvSpPr>
          <p:cNvPr id="102" name="Google Shape;102;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rot="5400000">
            <a:off x="-48494" y="1766181"/>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rot="5400000">
            <a:off x="-48494" y="48475"/>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rot="-5400000">
            <a:off x="-48362" y="477892"/>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flipH="1" rot="-5400000">
            <a:off x="3761647" y="1766181"/>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flipH="1" rot="5400000">
            <a:off x="3976138"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flipH="1" rot="5400000">
            <a:off x="3761514" y="477892"/>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flipH="1" rot="5400000">
            <a:off x="3761488" y="1336795"/>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rot="5400000">
            <a:off x="1475437" y="1766181"/>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5400000">
            <a:off x="1690220" y="1980898"/>
            <a:ext cx="429600" cy="7620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rot="-5400000">
            <a:off x="1475570" y="477892"/>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flipH="1" rot="-5400000">
            <a:off x="2237690" y="907378"/>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flipH="1" rot="5400000">
            <a:off x="2237557" y="1336795"/>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rot="5400000">
            <a:off x="2452233" y="-165970"/>
            <a:ext cx="429600" cy="7620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rot="5400000">
            <a:off x="2999420" y="1766181"/>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rot="5400000">
            <a:off x="2999420" y="907378"/>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rot="-5400000">
            <a:off x="3214228" y="-165970"/>
            <a:ext cx="429600" cy="7620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flipH="1" rot="-5400000">
            <a:off x="713604" y="1766181"/>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rot="5400000">
            <a:off x="-48494" y="907378"/>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flipH="1" rot="-5400000">
            <a:off x="3761621"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rot="-5400000">
            <a:off x="1475570"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rot="-5400000">
            <a:off x="2999553" y="477892"/>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flipH="1" rot="-5400000">
            <a:off x="713604" y="48475"/>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flipH="1" rot="-5400000">
            <a:off x="713604" y="907378"/>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rot="5400000">
            <a:off x="3976138"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rot="-5400000">
            <a:off x="166288" y="19808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flipH="1" rot="-5400000">
            <a:off x="166211"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flipH="1" rot="-5400000">
            <a:off x="1690143"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flipH="1" rot="-5400000">
            <a:off x="2237612" y="1766181"/>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flipH="1" rot="-5400000">
            <a:off x="2237612" y="4847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rot="-5400000">
            <a:off x="3214203" y="19808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rot="-5400000">
            <a:off x="2999475"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flipH="1" rot="5400000">
            <a:off x="713394" y="477892"/>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flipH="1" rot="5400000">
            <a:off x="713394"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rot="-5400000">
            <a:off x="-48362" y="133679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flipH="1" rot="-5400000">
            <a:off x="3761621" y="907378"/>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rot="5400000">
            <a:off x="1475437"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rot="5400000">
            <a:off x="1475437" y="907378"/>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flipH="1" rot="5400000">
            <a:off x="2452207"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flipH="1" rot="5400000">
            <a:off x="2237557" y="477892"/>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rot="5400000">
            <a:off x="2999420"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flipH="1" rot="5400000">
            <a:off x="928121"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5400000">
            <a:off x="928121" y="-165970"/>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5400000">
            <a:off x="4523506" y="1766181"/>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5400000">
            <a:off x="4523506" y="48475"/>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5400000">
            <a:off x="4523638" y="477892"/>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flipH="1" rot="-5400000">
            <a:off x="8333647" y="1766181"/>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rot="5400000">
            <a:off x="8548138"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flipH="1" rot="5400000">
            <a:off x="8333514" y="477892"/>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rot="5400000">
            <a:off x="8333488" y="1336795"/>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047437" y="1766181"/>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rot="-5400000">
            <a:off x="6262220" y="1980898"/>
            <a:ext cx="429600" cy="7620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5400000">
            <a:off x="6047570" y="477892"/>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rot="-5400000">
            <a:off x="6809690" y="907378"/>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rot="5400000">
            <a:off x="6809557" y="1336795"/>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024233" y="-165970"/>
            <a:ext cx="429600" cy="7620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rot="5400000">
            <a:off x="7571420" y="1766181"/>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7571420" y="907378"/>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rot="-5400000">
            <a:off x="7786228" y="-165970"/>
            <a:ext cx="429600" cy="7620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flipH="1" rot="-5400000">
            <a:off x="5285604" y="1766181"/>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rot="5400000">
            <a:off x="4523506" y="907378"/>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flipH="1" rot="-5400000">
            <a:off x="8333621"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rot="-5400000">
            <a:off x="6047570"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rot="-5400000">
            <a:off x="7571553" y="477892"/>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flipH="1" rot="-5400000">
            <a:off x="5285604" y="48475"/>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flipH="1" rot="-5400000">
            <a:off x="5285604" y="907378"/>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rot="5400000">
            <a:off x="8548138"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rot="-5400000">
            <a:off x="4738288" y="19808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flipH="1" rot="-5400000">
            <a:off x="4738211"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flipH="1" rot="-5400000">
            <a:off x="6262143"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flipH="1" rot="-5400000">
            <a:off x="6809612" y="1766181"/>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flipH="1" rot="-5400000">
            <a:off x="6809612" y="4847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rot="-5400000">
            <a:off x="7786203" y="19808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rot="-5400000">
            <a:off x="7571475"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flipH="1" rot="5400000">
            <a:off x="5285394" y="477892"/>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flipH="1" rot="5400000">
            <a:off x="5285394"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rot="-5400000">
            <a:off x="4523638" y="133679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flipH="1" rot="-5400000">
            <a:off x="8333621" y="907378"/>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rot="5400000">
            <a:off x="6047437"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rot="5400000">
            <a:off x="6047437" y="907378"/>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flipH="1" rot="5400000">
            <a:off x="7024207"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flipH="1" rot="5400000">
            <a:off x="6809557" y="477892"/>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rot="5400000">
            <a:off x="7571420"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flipH="1" rot="5400000">
            <a:off x="5500121"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5400000">
            <a:off x="5500121" y="-165970"/>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txBox="1"/>
          <p:nvPr>
            <p:ph type="title"/>
          </p:nvPr>
        </p:nvSpPr>
        <p:spPr>
          <a:xfrm>
            <a:off x="311700" y="2795400"/>
            <a:ext cx="8520600" cy="1265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3600">
                <a:solidFill>
                  <a:srgbClr val="212121"/>
                </a:solidFill>
              </a:defRPr>
            </a:lvl1pPr>
            <a:lvl2pPr lvl="1" algn="l">
              <a:lnSpc>
                <a:spcPct val="100000"/>
              </a:lnSpc>
              <a:spcBef>
                <a:spcPts val="0"/>
              </a:spcBef>
              <a:spcAft>
                <a:spcPts val="0"/>
              </a:spcAft>
              <a:buNone/>
              <a:defRPr b="1" sz="3600">
                <a:solidFill>
                  <a:srgbClr val="212121"/>
                </a:solidFill>
              </a:defRPr>
            </a:lvl2pPr>
            <a:lvl3pPr lvl="2" algn="l">
              <a:lnSpc>
                <a:spcPct val="100000"/>
              </a:lnSpc>
              <a:spcBef>
                <a:spcPts val="0"/>
              </a:spcBef>
              <a:spcAft>
                <a:spcPts val="0"/>
              </a:spcAft>
              <a:buNone/>
              <a:defRPr b="1" sz="3600">
                <a:solidFill>
                  <a:srgbClr val="212121"/>
                </a:solidFill>
              </a:defRPr>
            </a:lvl3pPr>
            <a:lvl4pPr lvl="3" algn="l">
              <a:lnSpc>
                <a:spcPct val="100000"/>
              </a:lnSpc>
              <a:spcBef>
                <a:spcPts val="0"/>
              </a:spcBef>
              <a:spcAft>
                <a:spcPts val="0"/>
              </a:spcAft>
              <a:buNone/>
              <a:defRPr b="1" sz="3600">
                <a:solidFill>
                  <a:srgbClr val="212121"/>
                </a:solidFill>
              </a:defRPr>
            </a:lvl4pPr>
            <a:lvl5pPr lvl="4" algn="l">
              <a:lnSpc>
                <a:spcPct val="100000"/>
              </a:lnSpc>
              <a:spcBef>
                <a:spcPts val="0"/>
              </a:spcBef>
              <a:spcAft>
                <a:spcPts val="0"/>
              </a:spcAft>
              <a:buNone/>
              <a:defRPr b="1" sz="3600">
                <a:solidFill>
                  <a:srgbClr val="212121"/>
                </a:solidFill>
              </a:defRPr>
            </a:lvl5pPr>
            <a:lvl6pPr lvl="5" algn="l">
              <a:lnSpc>
                <a:spcPct val="100000"/>
              </a:lnSpc>
              <a:spcBef>
                <a:spcPts val="0"/>
              </a:spcBef>
              <a:spcAft>
                <a:spcPts val="0"/>
              </a:spcAft>
              <a:buNone/>
              <a:defRPr b="1" sz="3600">
                <a:solidFill>
                  <a:srgbClr val="212121"/>
                </a:solidFill>
              </a:defRPr>
            </a:lvl6pPr>
            <a:lvl7pPr lvl="6" algn="l">
              <a:lnSpc>
                <a:spcPct val="100000"/>
              </a:lnSpc>
              <a:spcBef>
                <a:spcPts val="0"/>
              </a:spcBef>
              <a:spcAft>
                <a:spcPts val="0"/>
              </a:spcAft>
              <a:buNone/>
              <a:defRPr b="1" sz="3600">
                <a:solidFill>
                  <a:srgbClr val="212121"/>
                </a:solidFill>
              </a:defRPr>
            </a:lvl7pPr>
            <a:lvl8pPr lvl="7" algn="l">
              <a:lnSpc>
                <a:spcPct val="100000"/>
              </a:lnSpc>
              <a:spcBef>
                <a:spcPts val="0"/>
              </a:spcBef>
              <a:spcAft>
                <a:spcPts val="0"/>
              </a:spcAft>
              <a:buNone/>
              <a:defRPr b="1" sz="3600">
                <a:solidFill>
                  <a:srgbClr val="212121"/>
                </a:solidFill>
              </a:defRPr>
            </a:lvl8pPr>
            <a:lvl9pPr lvl="8" algn="l">
              <a:lnSpc>
                <a:spcPct val="100000"/>
              </a:lnSpc>
              <a:spcBef>
                <a:spcPts val="0"/>
              </a:spcBef>
              <a:spcAft>
                <a:spcPts val="0"/>
              </a:spcAft>
              <a:buNone/>
              <a:defRPr b="1" sz="3600">
                <a:solidFill>
                  <a:srgbClr val="212121"/>
                </a:solidFill>
              </a:defRPr>
            </a:lvl9pPr>
          </a:lstStyle>
          <a:p/>
        </p:txBody>
      </p:sp>
      <p:sp>
        <p:nvSpPr>
          <p:cNvPr id="188" name="Google Shape;188;p15"/>
          <p:cNvSpPr txBox="1"/>
          <p:nvPr>
            <p:ph idx="1" type="subTitle"/>
          </p:nvPr>
        </p:nvSpPr>
        <p:spPr>
          <a:xfrm>
            <a:off x="311700" y="4123350"/>
            <a:ext cx="8520600" cy="4569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616161"/>
              </a:buClr>
              <a:buSzPts val="1800"/>
              <a:buNone/>
              <a:defRPr sz="1800">
                <a:solidFill>
                  <a:srgbClr val="616161"/>
                </a:solidFill>
              </a:defRPr>
            </a:lvl1pPr>
            <a:lvl2pPr lvl="1" algn="l">
              <a:lnSpc>
                <a:spcPct val="100000"/>
              </a:lnSpc>
              <a:spcBef>
                <a:spcPts val="0"/>
              </a:spcBef>
              <a:spcAft>
                <a:spcPts val="0"/>
              </a:spcAft>
              <a:buClr>
                <a:srgbClr val="616161"/>
              </a:buClr>
              <a:buSzPts val="1800"/>
              <a:buNone/>
              <a:defRPr sz="1800">
                <a:solidFill>
                  <a:srgbClr val="616161"/>
                </a:solidFill>
              </a:defRPr>
            </a:lvl2pPr>
            <a:lvl3pPr lvl="2" algn="l">
              <a:lnSpc>
                <a:spcPct val="100000"/>
              </a:lnSpc>
              <a:spcBef>
                <a:spcPts val="0"/>
              </a:spcBef>
              <a:spcAft>
                <a:spcPts val="0"/>
              </a:spcAft>
              <a:buClr>
                <a:srgbClr val="616161"/>
              </a:buClr>
              <a:buSzPts val="1800"/>
              <a:buNone/>
              <a:defRPr sz="1800">
                <a:solidFill>
                  <a:srgbClr val="616161"/>
                </a:solidFill>
              </a:defRPr>
            </a:lvl3pPr>
            <a:lvl4pPr lvl="3" algn="l">
              <a:lnSpc>
                <a:spcPct val="100000"/>
              </a:lnSpc>
              <a:spcBef>
                <a:spcPts val="0"/>
              </a:spcBef>
              <a:spcAft>
                <a:spcPts val="0"/>
              </a:spcAft>
              <a:buClr>
                <a:srgbClr val="616161"/>
              </a:buClr>
              <a:buSzPts val="1800"/>
              <a:buNone/>
              <a:defRPr sz="1800">
                <a:solidFill>
                  <a:srgbClr val="616161"/>
                </a:solidFill>
              </a:defRPr>
            </a:lvl4pPr>
            <a:lvl5pPr lvl="4" algn="l">
              <a:lnSpc>
                <a:spcPct val="100000"/>
              </a:lnSpc>
              <a:spcBef>
                <a:spcPts val="0"/>
              </a:spcBef>
              <a:spcAft>
                <a:spcPts val="0"/>
              </a:spcAft>
              <a:buClr>
                <a:srgbClr val="616161"/>
              </a:buClr>
              <a:buSzPts val="1800"/>
              <a:buNone/>
              <a:defRPr sz="1800">
                <a:solidFill>
                  <a:srgbClr val="616161"/>
                </a:solidFill>
              </a:defRPr>
            </a:lvl5pPr>
            <a:lvl6pPr lvl="5" algn="l">
              <a:lnSpc>
                <a:spcPct val="100000"/>
              </a:lnSpc>
              <a:spcBef>
                <a:spcPts val="0"/>
              </a:spcBef>
              <a:spcAft>
                <a:spcPts val="0"/>
              </a:spcAft>
              <a:buClr>
                <a:srgbClr val="616161"/>
              </a:buClr>
              <a:buSzPts val="1800"/>
              <a:buNone/>
              <a:defRPr sz="1800">
                <a:solidFill>
                  <a:srgbClr val="616161"/>
                </a:solidFill>
              </a:defRPr>
            </a:lvl6pPr>
            <a:lvl7pPr lvl="6" algn="l">
              <a:lnSpc>
                <a:spcPct val="100000"/>
              </a:lnSpc>
              <a:spcBef>
                <a:spcPts val="0"/>
              </a:spcBef>
              <a:spcAft>
                <a:spcPts val="0"/>
              </a:spcAft>
              <a:buClr>
                <a:srgbClr val="616161"/>
              </a:buClr>
              <a:buSzPts val="1800"/>
              <a:buNone/>
              <a:defRPr sz="1800">
                <a:solidFill>
                  <a:srgbClr val="616161"/>
                </a:solidFill>
              </a:defRPr>
            </a:lvl7pPr>
            <a:lvl8pPr lvl="7" algn="l">
              <a:lnSpc>
                <a:spcPct val="100000"/>
              </a:lnSpc>
              <a:spcBef>
                <a:spcPts val="0"/>
              </a:spcBef>
              <a:spcAft>
                <a:spcPts val="0"/>
              </a:spcAft>
              <a:buClr>
                <a:srgbClr val="616161"/>
              </a:buClr>
              <a:buSzPts val="1800"/>
              <a:buNone/>
              <a:defRPr sz="1800">
                <a:solidFill>
                  <a:srgbClr val="616161"/>
                </a:solidFill>
              </a:defRPr>
            </a:lvl8pPr>
            <a:lvl9pPr lvl="8" algn="l">
              <a:lnSpc>
                <a:spcPct val="100000"/>
              </a:lnSpc>
              <a:spcBef>
                <a:spcPts val="0"/>
              </a:spcBef>
              <a:spcAft>
                <a:spcPts val="0"/>
              </a:spcAft>
              <a:buClr>
                <a:srgbClr val="616161"/>
              </a:buClr>
              <a:buSzPts val="1800"/>
              <a:buNone/>
              <a:defRPr sz="1800">
                <a:solidFill>
                  <a:srgbClr val="616161"/>
                </a:solidFill>
              </a:defRPr>
            </a:lvl9pPr>
          </a:lstStyle>
          <a:p/>
        </p:txBody>
      </p:sp>
      <p:sp>
        <p:nvSpPr>
          <p:cNvPr id="189" name="Google Shape;189;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3">
    <p:bg>
      <p:bgPr>
        <a:solidFill>
          <a:srgbClr val="FFFFFF"/>
        </a:solidFill>
      </p:bgPr>
    </p:bg>
    <p:spTree>
      <p:nvGrpSpPr>
        <p:cNvPr id="190" name="Shape 190"/>
        <p:cNvGrpSpPr/>
        <p:nvPr/>
      </p:nvGrpSpPr>
      <p:grpSpPr>
        <a:xfrm>
          <a:off x="0" y="0"/>
          <a:ext cx="0" cy="0"/>
          <a:chOff x="0" y="0"/>
          <a:chExt cx="0" cy="0"/>
        </a:xfrm>
      </p:grpSpPr>
      <p:sp>
        <p:nvSpPr>
          <p:cNvPr id="191" name="Google Shape;191;p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rot="5400000">
            <a:off x="-47550"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rot="5400000">
            <a:off x="-47550" y="47550"/>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rot="-5400000">
            <a:off x="-47416" y="47628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rot="5400000">
            <a:off x="1476378"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rot="-5400000">
            <a:off x="1690750" y="4548000"/>
            <a:ext cx="4287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rot="-5400000">
            <a:off x="1476512" y="47628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flipH="1" rot="-5400000">
            <a:off x="714548" y="176194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rot="5400000">
            <a:off x="-47550" y="90479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rot="-5400000">
            <a:off x="1476512"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flipH="1" rot="-5400000">
            <a:off x="714548" y="4755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flipH="1" rot="-5400000">
            <a:off x="714548" y="904795"/>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rot="-5400000">
            <a:off x="166784" y="4548000"/>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flipH="1" rot="-5400000">
            <a:off x="166707"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flipH="1" rot="-5400000">
            <a:off x="1690635"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flipH="1" rot="5400000">
            <a:off x="714337" y="47628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flipH="1" rot="5400000">
            <a:off x="714337"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rot="-5400000">
            <a:off x="-47416" y="133352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rot="5400000">
            <a:off x="1476378" y="475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rot="5400000">
            <a:off x="1476378" y="90479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flipH="1" rot="5400000">
            <a:off x="928614" y="4548000"/>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rot="5400000">
            <a:off x="928614" y="-166445"/>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rot="5400000">
            <a:off x="-47550"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rot="-5400000">
            <a:off x="-47416" y="219070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rot="5400000">
            <a:off x="1476378"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rot="-5400000">
            <a:off x="1476512" y="219070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flipH="1" rot="-5400000">
            <a:off x="714548" y="347636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rot="5400000">
            <a:off x="-47550" y="261922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rot="-5400000">
            <a:off x="1476512"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flipH="1" rot="-5400000">
            <a:off x="714548" y="261922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flipH="1" rot="5400000">
            <a:off x="714337" y="219070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flipH="1" rot="5400000">
            <a:off x="714337"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rot="-5400000">
            <a:off x="-47416" y="30479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rot="5400000">
            <a:off x="1476378" y="2619221"/>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rot="-5400000">
            <a:off x="-47416" y="390532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rot="-5400000">
            <a:off x="1476512" y="390532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rot="5400000">
            <a:off x="-47550" y="433384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flipH="1" rot="-5400000">
            <a:off x="714548" y="433384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flipH="1" rot="5400000">
            <a:off x="714337" y="390532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rot="5400000">
            <a:off x="1476416" y="4333549"/>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txBox="1"/>
          <p:nvPr>
            <p:ph type="title"/>
          </p:nvPr>
        </p:nvSpPr>
        <p:spPr>
          <a:xfrm>
            <a:off x="2894475" y="450971"/>
            <a:ext cx="5740800" cy="1442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3600">
                <a:solidFill>
                  <a:srgbClr val="212121"/>
                </a:solidFill>
              </a:defRPr>
            </a:lvl1pPr>
            <a:lvl2pPr lvl="1" algn="l">
              <a:lnSpc>
                <a:spcPct val="100000"/>
              </a:lnSpc>
              <a:spcBef>
                <a:spcPts val="0"/>
              </a:spcBef>
              <a:spcAft>
                <a:spcPts val="0"/>
              </a:spcAft>
              <a:buNone/>
              <a:defRPr b="1" sz="3600">
                <a:solidFill>
                  <a:srgbClr val="212121"/>
                </a:solidFill>
              </a:defRPr>
            </a:lvl2pPr>
            <a:lvl3pPr lvl="2" algn="l">
              <a:lnSpc>
                <a:spcPct val="100000"/>
              </a:lnSpc>
              <a:spcBef>
                <a:spcPts val="0"/>
              </a:spcBef>
              <a:spcAft>
                <a:spcPts val="0"/>
              </a:spcAft>
              <a:buNone/>
              <a:defRPr b="1" sz="3600">
                <a:solidFill>
                  <a:srgbClr val="212121"/>
                </a:solidFill>
              </a:defRPr>
            </a:lvl3pPr>
            <a:lvl4pPr lvl="3" algn="l">
              <a:lnSpc>
                <a:spcPct val="100000"/>
              </a:lnSpc>
              <a:spcBef>
                <a:spcPts val="0"/>
              </a:spcBef>
              <a:spcAft>
                <a:spcPts val="0"/>
              </a:spcAft>
              <a:buNone/>
              <a:defRPr b="1" sz="3600">
                <a:solidFill>
                  <a:srgbClr val="212121"/>
                </a:solidFill>
              </a:defRPr>
            </a:lvl4pPr>
            <a:lvl5pPr lvl="4" algn="l">
              <a:lnSpc>
                <a:spcPct val="100000"/>
              </a:lnSpc>
              <a:spcBef>
                <a:spcPts val="0"/>
              </a:spcBef>
              <a:spcAft>
                <a:spcPts val="0"/>
              </a:spcAft>
              <a:buNone/>
              <a:defRPr b="1" sz="3600">
                <a:solidFill>
                  <a:srgbClr val="212121"/>
                </a:solidFill>
              </a:defRPr>
            </a:lvl5pPr>
            <a:lvl6pPr lvl="5" algn="l">
              <a:lnSpc>
                <a:spcPct val="100000"/>
              </a:lnSpc>
              <a:spcBef>
                <a:spcPts val="0"/>
              </a:spcBef>
              <a:spcAft>
                <a:spcPts val="0"/>
              </a:spcAft>
              <a:buNone/>
              <a:defRPr b="1" sz="3600">
                <a:solidFill>
                  <a:srgbClr val="212121"/>
                </a:solidFill>
              </a:defRPr>
            </a:lvl6pPr>
            <a:lvl7pPr lvl="6" algn="l">
              <a:lnSpc>
                <a:spcPct val="100000"/>
              </a:lnSpc>
              <a:spcBef>
                <a:spcPts val="0"/>
              </a:spcBef>
              <a:spcAft>
                <a:spcPts val="0"/>
              </a:spcAft>
              <a:buNone/>
              <a:defRPr b="1" sz="3600">
                <a:solidFill>
                  <a:srgbClr val="212121"/>
                </a:solidFill>
              </a:defRPr>
            </a:lvl7pPr>
            <a:lvl8pPr lvl="7" algn="l">
              <a:lnSpc>
                <a:spcPct val="100000"/>
              </a:lnSpc>
              <a:spcBef>
                <a:spcPts val="0"/>
              </a:spcBef>
              <a:spcAft>
                <a:spcPts val="0"/>
              </a:spcAft>
              <a:buNone/>
              <a:defRPr b="1" sz="3600">
                <a:solidFill>
                  <a:srgbClr val="212121"/>
                </a:solidFill>
              </a:defRPr>
            </a:lvl8pPr>
            <a:lvl9pPr lvl="8" algn="l">
              <a:lnSpc>
                <a:spcPct val="100000"/>
              </a:lnSpc>
              <a:spcBef>
                <a:spcPts val="0"/>
              </a:spcBef>
              <a:spcAft>
                <a:spcPts val="0"/>
              </a:spcAft>
              <a:buNone/>
              <a:defRPr b="1" sz="3600">
                <a:solidFill>
                  <a:srgbClr val="212121"/>
                </a:solidFill>
              </a:defRPr>
            </a:lvl9pPr>
          </a:lstStyle>
          <a:p/>
        </p:txBody>
      </p:sp>
      <p:sp>
        <p:nvSpPr>
          <p:cNvPr id="232" name="Google Shape;232;p16"/>
          <p:cNvSpPr txBox="1"/>
          <p:nvPr>
            <p:ph idx="1" type="body"/>
          </p:nvPr>
        </p:nvSpPr>
        <p:spPr>
          <a:xfrm>
            <a:off x="2894475" y="1938950"/>
            <a:ext cx="5740800" cy="2649000"/>
          </a:xfrm>
          <a:prstGeom prst="rect">
            <a:avLst/>
          </a:prstGeom>
          <a:noFill/>
        </p:spPr>
        <p:txBody>
          <a:bodyPr anchorCtr="0" anchor="t" bIns="91425" lIns="91425" spcFirstLastPara="1" rIns="91425" wrap="square" tIns="91425">
            <a:noAutofit/>
          </a:bodyPr>
          <a:lstStyle>
            <a:lvl1pPr indent="-355600" lvl="0" marL="457200" algn="l">
              <a:lnSpc>
                <a:spcPct val="115000"/>
              </a:lnSpc>
              <a:spcBef>
                <a:spcPts val="0"/>
              </a:spcBef>
              <a:spcAft>
                <a:spcPts val="0"/>
              </a:spcAft>
              <a:buClr>
                <a:srgbClr val="616161"/>
              </a:buClr>
              <a:buSzPts val="2000"/>
              <a:buChar char="●"/>
              <a:defRPr sz="2000">
                <a:solidFill>
                  <a:srgbClr val="616161"/>
                </a:solidFill>
              </a:defRPr>
            </a:lvl1pPr>
            <a:lvl2pPr indent="-330200" lvl="1" marL="914400" algn="l">
              <a:lnSpc>
                <a:spcPct val="115000"/>
              </a:lnSpc>
              <a:spcBef>
                <a:spcPts val="1600"/>
              </a:spcBef>
              <a:spcAft>
                <a:spcPts val="0"/>
              </a:spcAft>
              <a:buClr>
                <a:srgbClr val="616161"/>
              </a:buClr>
              <a:buSzPts val="1600"/>
              <a:buChar char="○"/>
              <a:defRPr sz="1600">
                <a:solidFill>
                  <a:srgbClr val="616161"/>
                </a:solidFill>
              </a:defRPr>
            </a:lvl2pPr>
            <a:lvl3pPr indent="-330200" lvl="2" marL="1371600" algn="l">
              <a:lnSpc>
                <a:spcPct val="115000"/>
              </a:lnSpc>
              <a:spcBef>
                <a:spcPts val="1600"/>
              </a:spcBef>
              <a:spcAft>
                <a:spcPts val="0"/>
              </a:spcAft>
              <a:buClr>
                <a:srgbClr val="616161"/>
              </a:buClr>
              <a:buSzPts val="1600"/>
              <a:buChar char="■"/>
              <a:defRPr sz="1600">
                <a:solidFill>
                  <a:srgbClr val="616161"/>
                </a:solidFill>
              </a:defRPr>
            </a:lvl3pPr>
            <a:lvl4pPr indent="-330200" lvl="3" marL="1828800" algn="l">
              <a:lnSpc>
                <a:spcPct val="115000"/>
              </a:lnSpc>
              <a:spcBef>
                <a:spcPts val="1600"/>
              </a:spcBef>
              <a:spcAft>
                <a:spcPts val="0"/>
              </a:spcAft>
              <a:buClr>
                <a:srgbClr val="616161"/>
              </a:buClr>
              <a:buSzPts val="1600"/>
              <a:buChar char="●"/>
              <a:defRPr sz="1600">
                <a:solidFill>
                  <a:srgbClr val="616161"/>
                </a:solidFill>
              </a:defRPr>
            </a:lvl4pPr>
            <a:lvl5pPr indent="-330200" lvl="4" marL="2286000" algn="l">
              <a:lnSpc>
                <a:spcPct val="115000"/>
              </a:lnSpc>
              <a:spcBef>
                <a:spcPts val="1600"/>
              </a:spcBef>
              <a:spcAft>
                <a:spcPts val="0"/>
              </a:spcAft>
              <a:buClr>
                <a:srgbClr val="616161"/>
              </a:buClr>
              <a:buSzPts val="1600"/>
              <a:buChar char="○"/>
              <a:defRPr sz="1600">
                <a:solidFill>
                  <a:srgbClr val="616161"/>
                </a:solidFill>
              </a:defRPr>
            </a:lvl5pPr>
            <a:lvl6pPr indent="-330200" lvl="5" marL="2743200" algn="l">
              <a:lnSpc>
                <a:spcPct val="115000"/>
              </a:lnSpc>
              <a:spcBef>
                <a:spcPts val="1600"/>
              </a:spcBef>
              <a:spcAft>
                <a:spcPts val="0"/>
              </a:spcAft>
              <a:buClr>
                <a:srgbClr val="616161"/>
              </a:buClr>
              <a:buSzPts val="1600"/>
              <a:buChar char="■"/>
              <a:defRPr sz="1600">
                <a:solidFill>
                  <a:srgbClr val="616161"/>
                </a:solidFill>
              </a:defRPr>
            </a:lvl6pPr>
            <a:lvl7pPr indent="-330200" lvl="6" marL="3200400" algn="l">
              <a:lnSpc>
                <a:spcPct val="115000"/>
              </a:lnSpc>
              <a:spcBef>
                <a:spcPts val="1600"/>
              </a:spcBef>
              <a:spcAft>
                <a:spcPts val="0"/>
              </a:spcAft>
              <a:buClr>
                <a:srgbClr val="616161"/>
              </a:buClr>
              <a:buSzPts val="1600"/>
              <a:buChar char="●"/>
              <a:defRPr sz="1600">
                <a:solidFill>
                  <a:srgbClr val="616161"/>
                </a:solidFill>
              </a:defRPr>
            </a:lvl7pPr>
            <a:lvl8pPr indent="-330200" lvl="7" marL="3657600" algn="l">
              <a:lnSpc>
                <a:spcPct val="115000"/>
              </a:lnSpc>
              <a:spcBef>
                <a:spcPts val="1600"/>
              </a:spcBef>
              <a:spcAft>
                <a:spcPts val="0"/>
              </a:spcAft>
              <a:buClr>
                <a:srgbClr val="616161"/>
              </a:buClr>
              <a:buSzPts val="1600"/>
              <a:buChar char="○"/>
              <a:defRPr sz="1600">
                <a:solidFill>
                  <a:srgbClr val="616161"/>
                </a:solidFill>
              </a:defRPr>
            </a:lvl8pPr>
            <a:lvl9pPr indent="-330200" lvl="8" marL="4114800" algn="l">
              <a:lnSpc>
                <a:spcPct val="115000"/>
              </a:lnSpc>
              <a:spcBef>
                <a:spcPts val="1600"/>
              </a:spcBef>
              <a:spcAft>
                <a:spcPts val="1600"/>
              </a:spcAft>
              <a:buClr>
                <a:srgbClr val="616161"/>
              </a:buClr>
              <a:buSzPts val="1600"/>
              <a:buChar char="■"/>
              <a:defRPr sz="1600">
                <a:solidFill>
                  <a:srgbClr val="616161"/>
                </a:solidFill>
              </a:defRPr>
            </a:lvl9pPr>
          </a:lstStyle>
          <a:p/>
        </p:txBody>
      </p:sp>
      <p:sp>
        <p:nvSpPr>
          <p:cNvPr id="233" name="Google Shape;233;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mailto:sea.yang@rutgers.edu" TargetMode="External"/><Relationship Id="rId4" Type="http://schemas.openxmlformats.org/officeDocument/2006/relationships/hyperlink" Target="mailto:xin.yang@rutgers.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17"/>
          <p:cNvSpPr txBox="1"/>
          <p:nvPr>
            <p:ph type="title"/>
          </p:nvPr>
        </p:nvSpPr>
        <p:spPr>
          <a:xfrm>
            <a:off x="311700" y="2647950"/>
            <a:ext cx="8520600" cy="100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en" sz="3000">
                <a:solidFill>
                  <a:schemeClr val="dk1"/>
                </a:solidFill>
              </a:rPr>
              <a:t>Fire in Your Hands: Understanding Thermal Behavior of Smartphones</a:t>
            </a:r>
            <a:endParaRPr/>
          </a:p>
        </p:txBody>
      </p:sp>
      <p:sp>
        <p:nvSpPr>
          <p:cNvPr id="239" name="Google Shape;239;p17"/>
          <p:cNvSpPr txBox="1"/>
          <p:nvPr>
            <p:ph idx="1" type="subTitle"/>
          </p:nvPr>
        </p:nvSpPr>
        <p:spPr>
          <a:xfrm>
            <a:off x="311700" y="3655775"/>
            <a:ext cx="8520600" cy="147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434343"/>
                </a:solidFill>
              </a:rPr>
              <a:t>Soowon Kang</a:t>
            </a:r>
            <a:r>
              <a:rPr baseline="30000" lang="en" sz="1700">
                <a:solidFill>
                  <a:srgbClr val="434343"/>
                </a:solidFill>
              </a:rPr>
              <a:t>∗</a:t>
            </a:r>
            <a:r>
              <a:rPr lang="en" sz="1700">
                <a:solidFill>
                  <a:srgbClr val="434343"/>
                </a:solidFill>
              </a:rPr>
              <a:t>, Hyeonwoo Choi</a:t>
            </a:r>
            <a:r>
              <a:rPr baseline="30000" lang="en" sz="1700">
                <a:solidFill>
                  <a:srgbClr val="434343"/>
                </a:solidFill>
              </a:rPr>
              <a:t>†</a:t>
            </a:r>
            <a:r>
              <a:rPr lang="en" sz="1700">
                <a:solidFill>
                  <a:srgbClr val="434343"/>
                </a:solidFill>
              </a:rPr>
              <a:t>, Sooyoung Park</a:t>
            </a:r>
            <a:r>
              <a:rPr baseline="30000" lang="en" sz="1700">
                <a:solidFill>
                  <a:srgbClr val="434343"/>
                </a:solidFill>
              </a:rPr>
              <a:t>∗</a:t>
            </a:r>
            <a:r>
              <a:rPr lang="en" sz="1700">
                <a:solidFill>
                  <a:srgbClr val="434343"/>
                </a:solidFill>
              </a:rPr>
              <a:t>, Chunjong Park</a:t>
            </a:r>
            <a:r>
              <a:rPr baseline="30000" lang="en" sz="1700">
                <a:solidFill>
                  <a:srgbClr val="434343"/>
                </a:solidFill>
              </a:rPr>
              <a:t>‡</a:t>
            </a:r>
            <a:r>
              <a:rPr lang="en" sz="1700">
                <a:solidFill>
                  <a:srgbClr val="434343"/>
                </a:solidFill>
              </a:rPr>
              <a:t>, Jemin Lee</a:t>
            </a:r>
            <a:r>
              <a:rPr baseline="30000" lang="en" sz="1700">
                <a:solidFill>
                  <a:srgbClr val="434343"/>
                </a:solidFill>
              </a:rPr>
              <a:t>§</a:t>
            </a:r>
            <a:r>
              <a:rPr lang="en" sz="1700">
                <a:solidFill>
                  <a:srgbClr val="434343"/>
                </a:solidFill>
              </a:rPr>
              <a:t>, </a:t>
            </a:r>
            <a:br>
              <a:rPr lang="en" sz="1700">
                <a:solidFill>
                  <a:srgbClr val="434343"/>
                </a:solidFill>
              </a:rPr>
            </a:br>
            <a:r>
              <a:rPr lang="en" sz="1700">
                <a:solidFill>
                  <a:srgbClr val="434343"/>
                </a:solidFill>
              </a:rPr>
              <a:t>Uichin Lee</a:t>
            </a:r>
            <a:r>
              <a:rPr baseline="30000" lang="en" sz="1700">
                <a:solidFill>
                  <a:srgbClr val="434343"/>
                </a:solidFill>
              </a:rPr>
              <a:t>∗</a:t>
            </a:r>
            <a:r>
              <a:rPr lang="en" sz="1700">
                <a:solidFill>
                  <a:srgbClr val="434343"/>
                </a:solidFill>
              </a:rPr>
              <a:t>, Sung-Ju Lee</a:t>
            </a:r>
            <a:r>
              <a:rPr baseline="30000" lang="en" sz="1700">
                <a:solidFill>
                  <a:srgbClr val="434343"/>
                </a:solidFill>
              </a:rPr>
              <a:t>∗</a:t>
            </a:r>
            <a:endParaRPr sz="1700">
              <a:solidFill>
                <a:srgbClr val="434343"/>
              </a:solidFill>
            </a:endParaRPr>
          </a:p>
          <a:p>
            <a:pPr indent="0" lvl="0" marL="0" rtl="0" algn="ctr">
              <a:spcBef>
                <a:spcPts val="1000"/>
              </a:spcBef>
              <a:spcAft>
                <a:spcPts val="0"/>
              </a:spcAft>
              <a:buClr>
                <a:schemeClr val="dk1"/>
              </a:buClr>
              <a:buSzPts val="1100"/>
              <a:buFont typeface="Arial"/>
              <a:buNone/>
            </a:pPr>
            <a:r>
              <a:rPr baseline="30000" lang="en" sz="1700">
                <a:solidFill>
                  <a:srgbClr val="434343"/>
                </a:solidFill>
              </a:rPr>
              <a:t>∗</a:t>
            </a:r>
            <a:r>
              <a:rPr lang="en" sz="1700">
                <a:solidFill>
                  <a:srgbClr val="434343"/>
                </a:solidFill>
              </a:rPr>
              <a:t>KAIST, </a:t>
            </a:r>
            <a:r>
              <a:rPr baseline="30000" lang="en" sz="1700">
                <a:solidFill>
                  <a:srgbClr val="434343"/>
                </a:solidFill>
              </a:rPr>
              <a:t>†</a:t>
            </a:r>
            <a:r>
              <a:rPr lang="en" sz="1700">
                <a:solidFill>
                  <a:srgbClr val="434343"/>
                </a:solidFill>
              </a:rPr>
              <a:t>Samsung Electronics, </a:t>
            </a:r>
            <a:r>
              <a:rPr baseline="30000" lang="en" sz="1700">
                <a:solidFill>
                  <a:srgbClr val="434343"/>
                </a:solidFill>
              </a:rPr>
              <a:t>‡</a:t>
            </a:r>
            <a:r>
              <a:rPr lang="en" sz="1700">
                <a:solidFill>
                  <a:srgbClr val="434343"/>
                </a:solidFill>
              </a:rPr>
              <a:t>University of Washington, </a:t>
            </a:r>
            <a:r>
              <a:rPr baseline="30000" lang="en" sz="1700">
                <a:solidFill>
                  <a:srgbClr val="434343"/>
                </a:solidFill>
              </a:rPr>
              <a:t>§</a:t>
            </a:r>
            <a:r>
              <a:rPr lang="en" sz="1700">
                <a:solidFill>
                  <a:srgbClr val="434343"/>
                </a:solidFill>
              </a:rPr>
              <a:t>ETRI</a:t>
            </a:r>
            <a:endParaRPr sz="1700">
              <a:solidFill>
                <a:srgbClr val="434343"/>
              </a:solidFill>
            </a:endParaRPr>
          </a:p>
          <a:p>
            <a:pPr indent="0" lvl="0" marL="0" rtl="0" algn="ctr">
              <a:spcBef>
                <a:spcPts val="1000"/>
              </a:spcBef>
              <a:spcAft>
                <a:spcPts val="0"/>
              </a:spcAft>
              <a:buNone/>
            </a:pPr>
            <a:r>
              <a:rPr lang="en" sz="1400">
                <a:solidFill>
                  <a:srgbClr val="434343"/>
                </a:solidFill>
              </a:rPr>
              <a:t>Conference Accepted: MobiCom 2019</a:t>
            </a:r>
            <a:endParaRPr/>
          </a:p>
        </p:txBody>
      </p:sp>
      <p:sp>
        <p:nvSpPr>
          <p:cNvPr id="240" name="Google Shape;24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26"/>
          <p:cNvSpPr txBox="1"/>
          <p:nvPr>
            <p:ph type="title"/>
          </p:nvPr>
        </p:nvSpPr>
        <p:spPr>
          <a:xfrm>
            <a:off x="2894475" y="450971"/>
            <a:ext cx="5740800" cy="14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Approaches &amp; Solutions</a:t>
            </a:r>
            <a:endParaRPr/>
          </a:p>
        </p:txBody>
      </p:sp>
      <p:sp>
        <p:nvSpPr>
          <p:cNvPr id="319" name="Google Shape;319;p26"/>
          <p:cNvSpPr txBox="1"/>
          <p:nvPr>
            <p:ph idx="1" type="body"/>
          </p:nvPr>
        </p:nvSpPr>
        <p:spPr>
          <a:xfrm>
            <a:off x="2894475" y="1938950"/>
            <a:ext cx="5740800" cy="26490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a:t>Thermal Measurement Setup</a:t>
            </a:r>
            <a:endParaRPr/>
          </a:p>
          <a:p>
            <a:pPr indent="-355600" lvl="0" marL="457200" rtl="0" algn="l">
              <a:lnSpc>
                <a:spcPct val="150000"/>
              </a:lnSpc>
              <a:spcBef>
                <a:spcPts val="0"/>
              </a:spcBef>
              <a:spcAft>
                <a:spcPts val="0"/>
              </a:spcAft>
              <a:buSzPts val="2000"/>
              <a:buChar char="●"/>
            </a:pPr>
            <a:r>
              <a:rPr lang="en"/>
              <a:t>In-depth Thermal Measurement</a:t>
            </a:r>
            <a:endParaRPr/>
          </a:p>
          <a:p>
            <a:pPr indent="-355600" lvl="0" marL="457200" rtl="0" algn="l">
              <a:lnSpc>
                <a:spcPct val="150000"/>
              </a:lnSpc>
              <a:spcBef>
                <a:spcPts val="0"/>
              </a:spcBef>
              <a:spcAft>
                <a:spcPts val="0"/>
              </a:spcAft>
              <a:buSzPts val="2000"/>
              <a:buChar char="●"/>
            </a:pPr>
            <a:r>
              <a:rPr lang="en"/>
              <a:t>User Experience Study</a:t>
            </a:r>
            <a:endParaRPr/>
          </a:p>
          <a:p>
            <a:pPr indent="-355600" lvl="0" marL="457200" rtl="0" algn="l">
              <a:lnSpc>
                <a:spcPct val="150000"/>
              </a:lnSpc>
              <a:spcBef>
                <a:spcPts val="0"/>
              </a:spcBef>
              <a:spcAft>
                <a:spcPts val="0"/>
              </a:spcAft>
              <a:buSzPts val="2000"/>
              <a:buChar char="●"/>
            </a:pPr>
            <a:r>
              <a:rPr lang="en"/>
              <a:t>Surface Temperature Prediction Model</a:t>
            </a:r>
            <a:endParaRPr/>
          </a:p>
        </p:txBody>
      </p:sp>
      <p:sp>
        <p:nvSpPr>
          <p:cNvPr id="320" name="Google Shape;32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7"/>
          <p:cNvSpPr txBox="1"/>
          <p:nvPr>
            <p:ph type="title"/>
          </p:nvPr>
        </p:nvSpPr>
        <p:spPr>
          <a:xfrm>
            <a:off x="224900" y="445025"/>
            <a:ext cx="89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Thermal Measurement Setup</a:t>
            </a:r>
            <a:endParaRPr/>
          </a:p>
        </p:txBody>
      </p:sp>
      <p:sp>
        <p:nvSpPr>
          <p:cNvPr id="326" name="Google Shape;326;p27"/>
          <p:cNvSpPr txBox="1"/>
          <p:nvPr>
            <p:ph idx="1" type="body"/>
          </p:nvPr>
        </p:nvSpPr>
        <p:spPr>
          <a:xfrm>
            <a:off x="311700" y="1152475"/>
            <a:ext cx="486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Devices: </a:t>
            </a:r>
            <a:endParaRPr/>
          </a:p>
          <a:p>
            <a:pPr indent="-317500" lvl="1" marL="914400" rtl="0" algn="l">
              <a:spcBef>
                <a:spcPts val="0"/>
              </a:spcBef>
              <a:spcAft>
                <a:spcPts val="0"/>
              </a:spcAft>
              <a:buSzPts val="1400"/>
              <a:buChar char="○"/>
            </a:pPr>
            <a:r>
              <a:rPr lang="en"/>
              <a:t>Infrared (IR) cameras (Sampling rate: 0.3Hz) </a:t>
            </a:r>
            <a:endParaRPr/>
          </a:p>
          <a:p>
            <a:pPr indent="-317500" lvl="1" marL="914400" rtl="0" algn="l">
              <a:spcBef>
                <a:spcPts val="0"/>
              </a:spcBef>
              <a:spcAft>
                <a:spcPts val="0"/>
              </a:spcAft>
              <a:buSzPts val="1400"/>
              <a:buChar char="○"/>
            </a:pPr>
            <a:r>
              <a:rPr lang="en"/>
              <a:t>Android reference phones, Android phones, iOS phones</a:t>
            </a:r>
            <a:endParaRPr/>
          </a:p>
          <a:p>
            <a:pPr indent="-342900" lvl="0" marL="457200" rtl="0" algn="l">
              <a:spcBef>
                <a:spcPts val="1000"/>
              </a:spcBef>
              <a:spcAft>
                <a:spcPts val="0"/>
              </a:spcAft>
              <a:buSzPts val="1800"/>
              <a:buChar char="●"/>
            </a:pPr>
            <a:r>
              <a:rPr lang="en"/>
              <a:t>Focused hardwares:</a:t>
            </a:r>
            <a:endParaRPr/>
          </a:p>
          <a:p>
            <a:pPr indent="-317500" lvl="1" marL="914400" rtl="0" algn="l">
              <a:spcBef>
                <a:spcPts val="0"/>
              </a:spcBef>
              <a:spcAft>
                <a:spcPts val="0"/>
              </a:spcAft>
              <a:buSzPts val="1400"/>
              <a:buChar char="○"/>
            </a:pPr>
            <a:r>
              <a:rPr lang="en"/>
              <a:t>Application processor (AP)</a:t>
            </a:r>
            <a:endParaRPr/>
          </a:p>
          <a:p>
            <a:pPr indent="-317500" lvl="1" marL="914400" rtl="0" algn="l">
              <a:spcBef>
                <a:spcPts val="0"/>
              </a:spcBef>
              <a:spcAft>
                <a:spcPts val="0"/>
              </a:spcAft>
              <a:buSzPts val="1400"/>
              <a:buChar char="○"/>
            </a:pPr>
            <a:r>
              <a:rPr lang="en"/>
              <a:t>Camera</a:t>
            </a:r>
            <a:endParaRPr/>
          </a:p>
          <a:p>
            <a:pPr indent="-317500" lvl="1" marL="914400" rtl="0" algn="l">
              <a:spcBef>
                <a:spcPts val="0"/>
              </a:spcBef>
              <a:spcAft>
                <a:spcPts val="0"/>
              </a:spcAft>
              <a:buSzPts val="1400"/>
              <a:buChar char="○"/>
            </a:pPr>
            <a:r>
              <a:rPr lang="en"/>
              <a:t>Wireless network chipset</a:t>
            </a:r>
            <a:r>
              <a:rPr lang="en"/>
              <a:t> </a:t>
            </a:r>
            <a:endParaRPr/>
          </a:p>
          <a:p>
            <a:pPr indent="-342900" lvl="0" marL="457200" rtl="0" algn="l">
              <a:spcBef>
                <a:spcPts val="1000"/>
              </a:spcBef>
              <a:spcAft>
                <a:spcPts val="0"/>
              </a:spcAft>
              <a:buSzPts val="1800"/>
              <a:buChar char="●"/>
            </a:pPr>
            <a:r>
              <a:rPr lang="en"/>
              <a:t>Metric</a:t>
            </a:r>
            <a:endParaRPr/>
          </a:p>
          <a:p>
            <a:pPr indent="-317500" lvl="1" marL="914400" rtl="0" algn="l">
              <a:spcBef>
                <a:spcPts val="0"/>
              </a:spcBef>
              <a:spcAft>
                <a:spcPts val="1000"/>
              </a:spcAft>
              <a:buSzPts val="1400"/>
              <a:buChar char="○"/>
            </a:pPr>
            <a:r>
              <a:rPr lang="en"/>
              <a:t>Root mean square error (RMSE)</a:t>
            </a:r>
            <a:endParaRPr/>
          </a:p>
        </p:txBody>
      </p:sp>
      <p:sp>
        <p:nvSpPr>
          <p:cNvPr id="327" name="Google Shape;32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8" name="Google Shape;328;p27"/>
          <p:cNvPicPr preferRelativeResize="0"/>
          <p:nvPr/>
        </p:nvPicPr>
        <p:blipFill>
          <a:blip r:embed="rId3">
            <a:alphaModFix/>
          </a:blip>
          <a:stretch>
            <a:fillRect/>
          </a:stretch>
        </p:blipFill>
        <p:spPr>
          <a:xfrm>
            <a:off x="5666011" y="1017725"/>
            <a:ext cx="2489599" cy="1855275"/>
          </a:xfrm>
          <a:prstGeom prst="rect">
            <a:avLst/>
          </a:prstGeom>
          <a:noFill/>
          <a:ln>
            <a:noFill/>
          </a:ln>
        </p:spPr>
      </p:pic>
      <p:pic>
        <p:nvPicPr>
          <p:cNvPr id="329" name="Google Shape;329;p27"/>
          <p:cNvPicPr preferRelativeResize="0"/>
          <p:nvPr/>
        </p:nvPicPr>
        <p:blipFill rotWithShape="1">
          <a:blip r:embed="rId4">
            <a:alphaModFix/>
          </a:blip>
          <a:srcRect b="14944" l="0" r="0" t="0"/>
          <a:stretch/>
        </p:blipFill>
        <p:spPr>
          <a:xfrm>
            <a:off x="5165348" y="3290950"/>
            <a:ext cx="3490925" cy="1284600"/>
          </a:xfrm>
          <a:prstGeom prst="rect">
            <a:avLst/>
          </a:prstGeom>
          <a:noFill/>
          <a:ln>
            <a:noFill/>
          </a:ln>
        </p:spPr>
      </p:pic>
      <p:sp>
        <p:nvSpPr>
          <p:cNvPr id="330" name="Google Shape;330;p27"/>
          <p:cNvSpPr txBox="1"/>
          <p:nvPr/>
        </p:nvSpPr>
        <p:spPr>
          <a:xfrm>
            <a:off x="5408111" y="4499350"/>
            <a:ext cx="3005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VIsible light image and infrared image of the rear </a:t>
            </a:r>
            <a:r>
              <a:rPr lang="en" sz="1200"/>
              <a:t>side of the Nexus 5X</a:t>
            </a:r>
            <a:endParaRPr sz="1200"/>
          </a:p>
        </p:txBody>
      </p:sp>
      <p:sp>
        <p:nvSpPr>
          <p:cNvPr id="331" name="Google Shape;331;p27"/>
          <p:cNvSpPr txBox="1"/>
          <p:nvPr/>
        </p:nvSpPr>
        <p:spPr>
          <a:xfrm>
            <a:off x="4949111" y="2777850"/>
            <a:ext cx="3923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Measurement setup</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In-depth Thermal Measurement</a:t>
            </a:r>
            <a:endParaRPr/>
          </a:p>
        </p:txBody>
      </p:sp>
      <p:sp>
        <p:nvSpPr>
          <p:cNvPr id="337" name="Google Shape;33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Surface Thermal Measurement</a:t>
            </a:r>
            <a:endParaRPr/>
          </a:p>
          <a:p>
            <a:pPr indent="-317500" lvl="1" marL="914400" rtl="0" algn="l">
              <a:spcBef>
                <a:spcPts val="0"/>
              </a:spcBef>
              <a:spcAft>
                <a:spcPts val="0"/>
              </a:spcAft>
              <a:buSzPts val="1400"/>
              <a:buChar char="○"/>
            </a:pPr>
            <a:r>
              <a:rPr b="1" lang="en"/>
              <a:t>Overview: </a:t>
            </a:r>
            <a:r>
              <a:rPr lang="en"/>
              <a:t>Use IR camera to measure the surface temperature of the phone in various usage scenarios.</a:t>
            </a:r>
            <a:endParaRPr/>
          </a:p>
          <a:p>
            <a:pPr indent="-317500" lvl="1" marL="914400" rtl="0" algn="l">
              <a:spcBef>
                <a:spcPts val="0"/>
              </a:spcBef>
              <a:spcAft>
                <a:spcPts val="0"/>
              </a:spcAft>
              <a:buSzPts val="1400"/>
              <a:buChar char="○"/>
            </a:pPr>
            <a:r>
              <a:rPr b="1" lang="en"/>
              <a:t>Objective: </a:t>
            </a:r>
            <a:r>
              <a:rPr lang="en"/>
              <a:t>For a in-depth understanding of smartphone thermal characteristics in various scenarios.</a:t>
            </a:r>
            <a:endParaRPr/>
          </a:p>
          <a:p>
            <a:pPr indent="-317500" lvl="1" marL="914400" rtl="0" algn="l">
              <a:spcBef>
                <a:spcPts val="0"/>
              </a:spcBef>
              <a:spcAft>
                <a:spcPts val="0"/>
              </a:spcAft>
              <a:buSzPts val="1400"/>
              <a:buChar char="○"/>
            </a:pPr>
            <a:r>
              <a:rPr b="1" lang="en"/>
              <a:t>Scenarios: </a:t>
            </a:r>
            <a:r>
              <a:rPr lang="en"/>
              <a:t>Video call, video recording, voice call, game, charging</a:t>
            </a:r>
            <a:endParaRPr/>
          </a:p>
          <a:p>
            <a:pPr indent="-342900" lvl="0" marL="457200" rtl="0" algn="l">
              <a:spcBef>
                <a:spcPts val="1000"/>
              </a:spcBef>
              <a:spcAft>
                <a:spcPts val="0"/>
              </a:spcAft>
              <a:buSzPts val="1800"/>
              <a:buChar char="●"/>
            </a:pPr>
            <a:r>
              <a:rPr lang="en"/>
              <a:t>Component-level Thermal Measurement</a:t>
            </a:r>
            <a:endParaRPr/>
          </a:p>
          <a:p>
            <a:pPr indent="-317500" lvl="1" marL="914400" rtl="0" algn="l">
              <a:spcBef>
                <a:spcPts val="0"/>
              </a:spcBef>
              <a:spcAft>
                <a:spcPts val="0"/>
              </a:spcAft>
              <a:buSzPts val="1400"/>
              <a:buChar char="○"/>
            </a:pPr>
            <a:r>
              <a:rPr b="1" lang="en"/>
              <a:t>Overview: </a:t>
            </a:r>
            <a:r>
              <a:rPr lang="en"/>
              <a:t>Measure the temperature of the printed circuit board (PCB) of 6 components in various usage scenarios.</a:t>
            </a:r>
            <a:endParaRPr/>
          </a:p>
          <a:p>
            <a:pPr indent="-317500" lvl="1" marL="914400" rtl="0" algn="l">
              <a:spcBef>
                <a:spcPts val="0"/>
              </a:spcBef>
              <a:spcAft>
                <a:spcPts val="0"/>
              </a:spcAft>
              <a:buSzPts val="1400"/>
              <a:buChar char="○"/>
            </a:pPr>
            <a:r>
              <a:rPr b="1" lang="en"/>
              <a:t>Objective: </a:t>
            </a:r>
            <a:r>
              <a:rPr lang="en"/>
              <a:t>To identify the main heat source in each scenario.</a:t>
            </a:r>
            <a:endParaRPr/>
          </a:p>
          <a:p>
            <a:pPr indent="-317500" lvl="1" marL="914400" rtl="0" algn="l">
              <a:spcBef>
                <a:spcPts val="0"/>
              </a:spcBef>
              <a:spcAft>
                <a:spcPts val="0"/>
              </a:spcAft>
              <a:buSzPts val="1400"/>
              <a:buChar char="○"/>
            </a:pPr>
            <a:r>
              <a:rPr b="1" lang="en"/>
              <a:t>Measured components: </a:t>
            </a:r>
            <a:r>
              <a:rPr lang="en"/>
              <a:t>Application processor (AP), power management integrated circuits (PMICs), rear camera, and battery.</a:t>
            </a:r>
            <a:endParaRPr/>
          </a:p>
          <a:p>
            <a:pPr indent="0" lvl="0" marL="0" marR="0" rtl="0" algn="l">
              <a:lnSpc>
                <a:spcPct val="115000"/>
              </a:lnSpc>
              <a:spcBef>
                <a:spcPts val="0"/>
              </a:spcBef>
              <a:spcAft>
                <a:spcPts val="0"/>
              </a:spcAft>
              <a:buNone/>
            </a:pPr>
            <a:r>
              <a:t/>
            </a:r>
            <a:endParaRPr/>
          </a:p>
          <a:p>
            <a:pPr indent="0" lvl="0" marL="0" rtl="0" algn="l">
              <a:spcBef>
                <a:spcPts val="0"/>
              </a:spcBef>
              <a:spcAft>
                <a:spcPts val="1600"/>
              </a:spcAft>
              <a:buNone/>
            </a:pPr>
            <a:r>
              <a:t/>
            </a:r>
            <a:endParaRPr/>
          </a:p>
        </p:txBody>
      </p:sp>
      <p:sp>
        <p:nvSpPr>
          <p:cNvPr id="338" name="Google Shape;33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Experience Study</a:t>
            </a:r>
            <a:endParaRPr/>
          </a:p>
        </p:txBody>
      </p:sp>
      <p:sp>
        <p:nvSpPr>
          <p:cNvPr id="344" name="Google Shape;344;p29"/>
          <p:cNvSpPr txBox="1"/>
          <p:nvPr>
            <p:ph idx="1" type="body"/>
          </p:nvPr>
        </p:nvSpPr>
        <p:spPr>
          <a:xfrm>
            <a:off x="311700" y="1152475"/>
            <a:ext cx="8520600" cy="38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Objective: </a:t>
            </a:r>
            <a:endParaRPr/>
          </a:p>
          <a:p>
            <a:pPr indent="-317500" lvl="1" marL="914400" rtl="0" algn="l">
              <a:spcBef>
                <a:spcPts val="0"/>
              </a:spcBef>
              <a:spcAft>
                <a:spcPts val="0"/>
              </a:spcAft>
              <a:buSzPts val="1400"/>
              <a:buChar char="○"/>
            </a:pPr>
            <a:r>
              <a:rPr lang="en"/>
              <a:t>Understand how much heat and discomfort users feel when use smartphone for a long time and users’ reaction patterns.</a:t>
            </a:r>
            <a:endParaRPr/>
          </a:p>
          <a:p>
            <a:pPr indent="-342900" lvl="0" marL="457200" rtl="0" algn="l">
              <a:spcBef>
                <a:spcPts val="0"/>
              </a:spcBef>
              <a:spcAft>
                <a:spcPts val="0"/>
              </a:spcAft>
              <a:buSzPts val="1800"/>
              <a:buChar char="●"/>
            </a:pPr>
            <a:r>
              <a:rPr lang="en"/>
              <a:t>Data Collection: </a:t>
            </a:r>
            <a:endParaRPr/>
          </a:p>
          <a:p>
            <a:pPr indent="-317500" lvl="1" marL="914400" rtl="0" algn="l">
              <a:spcBef>
                <a:spcPts val="0"/>
              </a:spcBef>
              <a:spcAft>
                <a:spcPts val="0"/>
              </a:spcAft>
              <a:buSzPts val="1400"/>
              <a:buChar char="○"/>
            </a:pPr>
            <a:r>
              <a:rPr lang="en"/>
              <a:t>20 participants (Male/Female=1:1), average age ≈ 21</a:t>
            </a:r>
            <a:endParaRPr/>
          </a:p>
          <a:p>
            <a:pPr indent="-342900" lvl="0" marL="457200" rtl="0" algn="l">
              <a:spcBef>
                <a:spcPts val="0"/>
              </a:spcBef>
              <a:spcAft>
                <a:spcPts val="0"/>
              </a:spcAft>
              <a:buSzPts val="1800"/>
              <a:buChar char="●"/>
            </a:pPr>
            <a:r>
              <a:rPr lang="en"/>
              <a:t>Experimental Devices: </a:t>
            </a:r>
            <a:endParaRPr/>
          </a:p>
          <a:p>
            <a:pPr indent="-317500" lvl="1" marL="914400" rtl="0" algn="l">
              <a:spcBef>
                <a:spcPts val="0"/>
              </a:spcBef>
              <a:spcAft>
                <a:spcPts val="0"/>
              </a:spcAft>
              <a:buSzPts val="1400"/>
              <a:buChar char="○"/>
            </a:pPr>
            <a:r>
              <a:rPr lang="en"/>
              <a:t>Nexus 5X, Samsung S7</a:t>
            </a:r>
            <a:endParaRPr/>
          </a:p>
          <a:p>
            <a:pPr indent="-342900" lvl="0" marL="457200" rtl="0" algn="l">
              <a:spcBef>
                <a:spcPts val="0"/>
              </a:spcBef>
              <a:spcAft>
                <a:spcPts val="0"/>
              </a:spcAft>
              <a:buSzPts val="1800"/>
              <a:buChar char="●"/>
            </a:pPr>
            <a:r>
              <a:rPr lang="en"/>
              <a:t>Scenarios: </a:t>
            </a:r>
            <a:endParaRPr/>
          </a:p>
          <a:p>
            <a:pPr indent="-317500" lvl="1" marL="914400" rtl="0" algn="l">
              <a:spcBef>
                <a:spcPts val="0"/>
              </a:spcBef>
              <a:spcAft>
                <a:spcPts val="0"/>
              </a:spcAft>
              <a:buSzPts val="1400"/>
              <a:buChar char="○"/>
            </a:pPr>
            <a:r>
              <a:rPr lang="en"/>
              <a:t>20 minutes of game play (Yokai Saga)</a:t>
            </a:r>
            <a:endParaRPr/>
          </a:p>
          <a:p>
            <a:pPr indent="-342900" lvl="0" marL="457200" rtl="0" algn="l">
              <a:spcBef>
                <a:spcPts val="0"/>
              </a:spcBef>
              <a:spcAft>
                <a:spcPts val="0"/>
              </a:spcAft>
              <a:buSzPts val="1800"/>
              <a:buChar char="●"/>
            </a:pPr>
            <a:r>
              <a:rPr lang="en"/>
              <a:t>Evaluation Metrics:</a:t>
            </a:r>
            <a:endParaRPr/>
          </a:p>
          <a:p>
            <a:pPr indent="-317500" lvl="1" marL="914400" rtl="0" algn="l">
              <a:spcBef>
                <a:spcPts val="0"/>
              </a:spcBef>
              <a:spcAft>
                <a:spcPts val="0"/>
              </a:spcAft>
              <a:buSzPts val="1400"/>
              <a:buChar char="○"/>
            </a:pPr>
            <a:r>
              <a:rPr lang="en"/>
              <a:t>Phone temperature is measured via thermographic camera. </a:t>
            </a:r>
            <a:endParaRPr/>
          </a:p>
          <a:p>
            <a:pPr indent="-317500" lvl="1" marL="914400" rtl="0" algn="l">
              <a:spcBef>
                <a:spcPts val="0"/>
              </a:spcBef>
              <a:spcAft>
                <a:spcPts val="0"/>
              </a:spcAft>
              <a:buSzPts val="1400"/>
              <a:buChar char="○"/>
            </a:pPr>
            <a:r>
              <a:rPr lang="en"/>
              <a:t>Participants rate the level of heat sensation (1: Not at all, 2: Little, 3: Somewhat, 4: Very much, 5: Extremely)</a:t>
            </a:r>
            <a:endParaRPr/>
          </a:p>
        </p:txBody>
      </p:sp>
      <p:sp>
        <p:nvSpPr>
          <p:cNvPr id="345" name="Google Shape;34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Surface Temperature Prediction Model</a:t>
            </a:r>
            <a:endParaRPr/>
          </a:p>
        </p:txBody>
      </p:sp>
      <p:sp>
        <p:nvSpPr>
          <p:cNvPr id="351" name="Google Shape;351;p30"/>
          <p:cNvSpPr txBox="1"/>
          <p:nvPr>
            <p:ph idx="1" type="body"/>
          </p:nvPr>
        </p:nvSpPr>
        <p:spPr>
          <a:xfrm>
            <a:off x="311700" y="1132275"/>
            <a:ext cx="6164400" cy="384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collection</a:t>
            </a:r>
            <a:endParaRPr/>
          </a:p>
          <a:p>
            <a:pPr indent="-317500" lvl="1" marL="914400" rtl="0" algn="l">
              <a:spcBef>
                <a:spcPts val="0"/>
              </a:spcBef>
              <a:spcAft>
                <a:spcPts val="0"/>
              </a:spcAft>
              <a:buSzPts val="1400"/>
              <a:buChar char="○"/>
            </a:pPr>
            <a:r>
              <a:rPr b="1" lang="en"/>
              <a:t>Devices: </a:t>
            </a:r>
            <a:r>
              <a:rPr lang="en"/>
              <a:t>Nexus 5X and Galaxy S7</a:t>
            </a:r>
            <a:endParaRPr/>
          </a:p>
          <a:p>
            <a:pPr indent="-317500" lvl="1" marL="914400" rtl="0" algn="l">
              <a:spcBef>
                <a:spcPts val="0"/>
              </a:spcBef>
              <a:spcAft>
                <a:spcPts val="0"/>
              </a:spcAft>
              <a:buSzPts val="1400"/>
              <a:buChar char="○"/>
            </a:pPr>
            <a:r>
              <a:rPr b="1" lang="en"/>
              <a:t>Collected data: </a:t>
            </a:r>
            <a:r>
              <a:rPr lang="en"/>
              <a:t>21 system statistics</a:t>
            </a:r>
            <a:endParaRPr/>
          </a:p>
          <a:p>
            <a:pPr indent="-317500" lvl="1" marL="914400" rtl="0" algn="l">
              <a:spcBef>
                <a:spcPts val="0"/>
              </a:spcBef>
              <a:spcAft>
                <a:spcPts val="0"/>
              </a:spcAft>
              <a:buSzPts val="1400"/>
              <a:buChar char="○"/>
            </a:pPr>
            <a:r>
              <a:rPr b="1" lang="en"/>
              <a:t>Duration: </a:t>
            </a:r>
            <a:r>
              <a:rPr lang="en"/>
              <a:t>1200 min total, collect data every 5 seconds</a:t>
            </a:r>
            <a:endParaRPr/>
          </a:p>
          <a:p>
            <a:pPr indent="-342900" lvl="0" marL="457200" rtl="0" algn="l">
              <a:spcBef>
                <a:spcPts val="1000"/>
              </a:spcBef>
              <a:spcAft>
                <a:spcPts val="0"/>
              </a:spcAft>
              <a:buSzPts val="1800"/>
              <a:buChar char="●"/>
            </a:pPr>
            <a:r>
              <a:rPr lang="en"/>
              <a:t>Feature Extraction and Selection</a:t>
            </a:r>
            <a:endParaRPr/>
          </a:p>
          <a:p>
            <a:pPr indent="-317500" lvl="1" marL="914400" rtl="0" algn="l">
              <a:spcBef>
                <a:spcPts val="0"/>
              </a:spcBef>
              <a:spcAft>
                <a:spcPts val="0"/>
              </a:spcAft>
              <a:buSzPts val="1400"/>
              <a:buChar char="○"/>
            </a:pPr>
            <a:r>
              <a:rPr lang="en"/>
              <a:t>Use Weka tool to extract features.</a:t>
            </a:r>
            <a:endParaRPr/>
          </a:p>
          <a:p>
            <a:pPr indent="-317500" lvl="1" marL="914400" rtl="0" algn="l">
              <a:spcBef>
                <a:spcPts val="0"/>
              </a:spcBef>
              <a:spcAft>
                <a:spcPts val="0"/>
              </a:spcAft>
              <a:buSzPts val="1400"/>
              <a:buChar char="○"/>
            </a:pPr>
            <a:r>
              <a:rPr lang="en"/>
              <a:t>Use a c</a:t>
            </a:r>
            <a:r>
              <a:rPr lang="en"/>
              <a:t>orrelation-based feature selection method.</a:t>
            </a:r>
            <a:endParaRPr/>
          </a:p>
          <a:p>
            <a:pPr indent="-342900" lvl="0" marL="457200" rtl="0" algn="l">
              <a:spcBef>
                <a:spcPts val="1000"/>
              </a:spcBef>
              <a:spcAft>
                <a:spcPts val="0"/>
              </a:spcAft>
              <a:buSzPts val="1800"/>
              <a:buChar char="●"/>
            </a:pPr>
            <a:r>
              <a:rPr lang="en"/>
              <a:t>Prediction </a:t>
            </a:r>
            <a:r>
              <a:rPr lang="en"/>
              <a:t>Model Design</a:t>
            </a:r>
            <a:endParaRPr/>
          </a:p>
          <a:p>
            <a:pPr indent="-317500" lvl="1" marL="914400" rtl="0" algn="l">
              <a:spcBef>
                <a:spcPts val="0"/>
              </a:spcBef>
              <a:spcAft>
                <a:spcPts val="0"/>
              </a:spcAft>
              <a:buSzPts val="1400"/>
              <a:buChar char="○"/>
            </a:pPr>
            <a:r>
              <a:rPr lang="en"/>
              <a:t>Time-lagging preprocessing</a:t>
            </a:r>
            <a:endParaRPr/>
          </a:p>
          <a:p>
            <a:pPr indent="-317500" lvl="1" marL="914400" rtl="0" algn="l">
              <a:spcBef>
                <a:spcPts val="0"/>
              </a:spcBef>
              <a:spcAft>
                <a:spcPts val="0"/>
              </a:spcAft>
              <a:buSzPts val="1400"/>
              <a:buChar char="○"/>
            </a:pPr>
            <a:r>
              <a:rPr lang="en"/>
              <a:t>Use multiple regression to build a prediction model as follows:</a:t>
            </a:r>
            <a:endParaRPr/>
          </a:p>
        </p:txBody>
      </p:sp>
      <p:sp>
        <p:nvSpPr>
          <p:cNvPr id="352" name="Google Shape;35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30"/>
          <p:cNvPicPr preferRelativeResize="0"/>
          <p:nvPr/>
        </p:nvPicPr>
        <p:blipFill rotWithShape="1">
          <a:blip r:embed="rId3">
            <a:alphaModFix/>
          </a:blip>
          <a:srcRect b="0" l="21490" r="20302" t="0"/>
          <a:stretch/>
        </p:blipFill>
        <p:spPr>
          <a:xfrm>
            <a:off x="6657599" y="765136"/>
            <a:ext cx="548700" cy="942726"/>
          </a:xfrm>
          <a:prstGeom prst="rect">
            <a:avLst/>
          </a:prstGeom>
          <a:noFill/>
          <a:ln>
            <a:noFill/>
          </a:ln>
        </p:spPr>
      </p:pic>
      <p:sp>
        <p:nvSpPr>
          <p:cNvPr id="354" name="Google Shape;354;p30"/>
          <p:cNvSpPr txBox="1"/>
          <p:nvPr/>
        </p:nvSpPr>
        <p:spPr>
          <a:xfrm>
            <a:off x="7387800" y="405000"/>
            <a:ext cx="1444500" cy="172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Thermal data</a:t>
            </a:r>
            <a:endParaRPr sz="1000"/>
          </a:p>
          <a:p>
            <a:pPr indent="0" lvl="0" marL="0" rtl="0" algn="l">
              <a:lnSpc>
                <a:spcPct val="115000"/>
              </a:lnSpc>
              <a:spcBef>
                <a:spcPts val="0"/>
              </a:spcBef>
              <a:spcAft>
                <a:spcPts val="0"/>
              </a:spcAft>
              <a:buNone/>
            </a:pPr>
            <a:r>
              <a:rPr lang="en" sz="1000"/>
              <a:t>CPU temp</a:t>
            </a:r>
            <a:endParaRPr sz="1000"/>
          </a:p>
          <a:p>
            <a:pPr indent="0" lvl="0" marL="0" rtl="0" algn="l">
              <a:lnSpc>
                <a:spcPct val="115000"/>
              </a:lnSpc>
              <a:spcBef>
                <a:spcPts val="0"/>
              </a:spcBef>
              <a:spcAft>
                <a:spcPts val="0"/>
              </a:spcAft>
              <a:buNone/>
            </a:pPr>
            <a:r>
              <a:rPr lang="en" sz="1000"/>
              <a:t>Battery temp</a:t>
            </a:r>
            <a:endParaRPr sz="1000"/>
          </a:p>
          <a:p>
            <a:pPr indent="0" lvl="0" marL="0" rtl="0" algn="l">
              <a:lnSpc>
                <a:spcPct val="115000"/>
              </a:lnSpc>
              <a:spcBef>
                <a:spcPts val="0"/>
              </a:spcBef>
              <a:spcAft>
                <a:spcPts val="0"/>
              </a:spcAft>
              <a:buNone/>
            </a:pPr>
            <a:r>
              <a:rPr lang="en" sz="1000"/>
              <a:t>Tx, </a:t>
            </a:r>
            <a:r>
              <a:rPr lang="en" sz="1000"/>
              <a:t>Rx data rate</a:t>
            </a:r>
            <a:endParaRPr sz="1000"/>
          </a:p>
          <a:p>
            <a:pPr indent="0" lvl="0" marL="0" rtl="0" algn="l">
              <a:lnSpc>
                <a:spcPct val="115000"/>
              </a:lnSpc>
              <a:spcBef>
                <a:spcPts val="0"/>
              </a:spcBef>
              <a:spcAft>
                <a:spcPts val="0"/>
              </a:spcAft>
              <a:buNone/>
            </a:pPr>
            <a:r>
              <a:rPr lang="en" sz="1000"/>
              <a:t>System</a:t>
            </a:r>
            <a:endParaRPr sz="1000"/>
          </a:p>
          <a:p>
            <a:pPr indent="0" lvl="0" marL="0" rtl="0" algn="l">
              <a:lnSpc>
                <a:spcPct val="115000"/>
              </a:lnSpc>
              <a:spcBef>
                <a:spcPts val="0"/>
              </a:spcBef>
              <a:spcAft>
                <a:spcPts val="0"/>
              </a:spcAft>
              <a:buNone/>
            </a:pPr>
            <a:r>
              <a:rPr lang="en" sz="1000"/>
              <a:t>UserTime</a:t>
            </a:r>
            <a:endParaRPr sz="1000"/>
          </a:p>
          <a:p>
            <a:pPr indent="0" lvl="0" marL="0" rtl="0" algn="l">
              <a:lnSpc>
                <a:spcPct val="115000"/>
              </a:lnSpc>
              <a:spcBef>
                <a:spcPts val="0"/>
              </a:spcBef>
              <a:spcAft>
                <a:spcPts val="0"/>
              </a:spcAft>
              <a:buNone/>
            </a:pPr>
            <a:r>
              <a:rPr lang="en" sz="1000"/>
              <a:t>System </a:t>
            </a:r>
            <a:r>
              <a:rPr lang="en" sz="1000"/>
              <a:t>kernel</a:t>
            </a:r>
            <a:r>
              <a:rPr lang="en" sz="1000"/>
              <a:t> Space</a:t>
            </a:r>
            <a:endParaRPr sz="1000"/>
          </a:p>
          <a:p>
            <a:pPr indent="0" lvl="0" marL="0" rtl="0" algn="l">
              <a:lnSpc>
                <a:spcPct val="115000"/>
              </a:lnSpc>
              <a:spcBef>
                <a:spcPts val="0"/>
              </a:spcBef>
              <a:spcAft>
                <a:spcPts val="0"/>
              </a:spcAft>
              <a:buNone/>
            </a:pPr>
            <a:r>
              <a:rPr lang="en" sz="1000"/>
              <a:t>CPU freq</a:t>
            </a:r>
            <a:endParaRPr sz="1000"/>
          </a:p>
          <a:p>
            <a:pPr indent="0" lvl="0" marL="0" rtl="0" algn="l">
              <a:lnSpc>
                <a:spcPct val="115000"/>
              </a:lnSpc>
              <a:spcBef>
                <a:spcPts val="0"/>
              </a:spcBef>
              <a:spcAft>
                <a:spcPts val="0"/>
              </a:spcAft>
              <a:buNone/>
            </a:pPr>
            <a:r>
              <a:rPr lang="en" sz="1000"/>
              <a:t>...</a:t>
            </a:r>
            <a:endParaRPr sz="1000"/>
          </a:p>
          <a:p>
            <a:pPr indent="0" lvl="0" marL="0" rtl="0" algn="l">
              <a:lnSpc>
                <a:spcPct val="115000"/>
              </a:lnSpc>
              <a:spcBef>
                <a:spcPts val="0"/>
              </a:spcBef>
              <a:spcAft>
                <a:spcPts val="0"/>
              </a:spcAft>
              <a:buNone/>
            </a:pPr>
            <a:r>
              <a:t/>
            </a:r>
            <a:endParaRPr sz="1000"/>
          </a:p>
        </p:txBody>
      </p:sp>
      <p:sp>
        <p:nvSpPr>
          <p:cNvPr id="355" name="Google Shape;355;p30"/>
          <p:cNvSpPr/>
          <p:nvPr/>
        </p:nvSpPr>
        <p:spPr>
          <a:xfrm rot="5682">
            <a:off x="7206303" y="528598"/>
            <a:ext cx="181500" cy="1474500"/>
          </a:xfrm>
          <a:prstGeom prst="leftBrace">
            <a:avLst>
              <a:gd fmla="val 8333" name="adj1"/>
              <a:gd fmla="val 50000" name="adj2"/>
            </a:avLst>
          </a:prstGeom>
          <a:noFill/>
          <a:ln cap="flat" cmpd="sng" w="9525">
            <a:solidFill>
              <a:schemeClr val="dk2"/>
            </a:solidFill>
            <a:prstDash val="solid"/>
            <a:round/>
            <a:headEnd len="sm" w="sm" type="none"/>
            <a:tailEnd len="sm" w="sm" type="none"/>
          </a:ln>
          <a:effectLst>
            <a:outerShdw rotWithShape="0" algn="bl"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txBox="1"/>
          <p:nvPr/>
        </p:nvSpPr>
        <p:spPr>
          <a:xfrm>
            <a:off x="6584400" y="1921275"/>
            <a:ext cx="2030100" cy="35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t>21 system statistics</a:t>
            </a:r>
            <a:endParaRPr b="1" sz="1200"/>
          </a:p>
        </p:txBody>
      </p:sp>
      <p:pic>
        <p:nvPicPr>
          <p:cNvPr id="357" name="Google Shape;357;p30"/>
          <p:cNvPicPr preferRelativeResize="0"/>
          <p:nvPr/>
        </p:nvPicPr>
        <p:blipFill>
          <a:blip r:embed="rId4">
            <a:alphaModFix/>
          </a:blip>
          <a:stretch>
            <a:fillRect/>
          </a:stretch>
        </p:blipFill>
        <p:spPr>
          <a:xfrm>
            <a:off x="6756214" y="1055764"/>
            <a:ext cx="351475" cy="351475"/>
          </a:xfrm>
          <a:prstGeom prst="rect">
            <a:avLst/>
          </a:prstGeom>
          <a:noFill/>
          <a:ln>
            <a:noFill/>
          </a:ln>
        </p:spPr>
      </p:pic>
      <p:pic>
        <p:nvPicPr>
          <p:cNvPr id="358" name="Google Shape;358;p30"/>
          <p:cNvPicPr preferRelativeResize="0"/>
          <p:nvPr/>
        </p:nvPicPr>
        <p:blipFill>
          <a:blip r:embed="rId5">
            <a:alphaModFix/>
          </a:blip>
          <a:stretch>
            <a:fillRect/>
          </a:stretch>
        </p:blipFill>
        <p:spPr>
          <a:xfrm>
            <a:off x="1499275" y="4271125"/>
            <a:ext cx="3624084" cy="412125"/>
          </a:xfrm>
          <a:prstGeom prst="rect">
            <a:avLst/>
          </a:prstGeom>
          <a:noFill/>
          <a:ln>
            <a:noFill/>
          </a:ln>
        </p:spPr>
      </p:pic>
      <p:pic>
        <p:nvPicPr>
          <p:cNvPr id="359" name="Google Shape;359;p30"/>
          <p:cNvPicPr preferRelativeResize="0"/>
          <p:nvPr/>
        </p:nvPicPr>
        <p:blipFill rotWithShape="1">
          <a:blip r:embed="rId6">
            <a:alphaModFix/>
          </a:blip>
          <a:srcRect b="45193" l="0" r="0" t="0"/>
          <a:stretch/>
        </p:blipFill>
        <p:spPr>
          <a:xfrm>
            <a:off x="1591675" y="4683250"/>
            <a:ext cx="3439275" cy="239225"/>
          </a:xfrm>
          <a:prstGeom prst="rect">
            <a:avLst/>
          </a:prstGeom>
          <a:noFill/>
          <a:ln>
            <a:noFill/>
          </a:ln>
        </p:spPr>
      </p:pic>
      <p:sp>
        <p:nvSpPr>
          <p:cNvPr id="360" name="Google Shape;360;p30"/>
          <p:cNvSpPr/>
          <p:nvPr/>
        </p:nvSpPr>
        <p:spPr>
          <a:xfrm>
            <a:off x="6657600" y="3909629"/>
            <a:ext cx="18837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Surface Temperature Prediction Model</a:t>
            </a:r>
            <a:endParaRPr/>
          </a:p>
        </p:txBody>
      </p:sp>
      <p:sp>
        <p:nvSpPr>
          <p:cNvPr id="361" name="Google Shape;361;p30"/>
          <p:cNvSpPr/>
          <p:nvPr/>
        </p:nvSpPr>
        <p:spPr>
          <a:xfrm>
            <a:off x="7423650" y="2279100"/>
            <a:ext cx="351600" cy="470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7423650" y="3351350"/>
            <a:ext cx="351600" cy="558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6657600" y="2764224"/>
            <a:ext cx="18837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Feature Extraction and Selection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1"/>
          <p:cNvSpPr txBox="1"/>
          <p:nvPr>
            <p:ph type="title"/>
          </p:nvPr>
        </p:nvSpPr>
        <p:spPr>
          <a:xfrm>
            <a:off x="2894475" y="450971"/>
            <a:ext cx="5740800" cy="14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69" name="Google Shape;369;p31"/>
          <p:cNvSpPr txBox="1"/>
          <p:nvPr>
            <p:ph idx="1" type="body"/>
          </p:nvPr>
        </p:nvSpPr>
        <p:spPr>
          <a:xfrm>
            <a:off x="2894475" y="1938950"/>
            <a:ext cx="5740800" cy="26490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a:t>Surface Thermal Measurement</a:t>
            </a:r>
            <a:endParaRPr/>
          </a:p>
          <a:p>
            <a:pPr indent="-355600" lvl="0" marL="457200" rtl="0" algn="l">
              <a:lnSpc>
                <a:spcPct val="150000"/>
              </a:lnSpc>
              <a:spcBef>
                <a:spcPts val="0"/>
              </a:spcBef>
              <a:spcAft>
                <a:spcPts val="0"/>
              </a:spcAft>
              <a:buSzPts val="2000"/>
              <a:buChar char="●"/>
            </a:pPr>
            <a:r>
              <a:rPr lang="en"/>
              <a:t>Component-level Thermal Measurement</a:t>
            </a:r>
            <a:endParaRPr/>
          </a:p>
          <a:p>
            <a:pPr indent="-355600" lvl="0" marL="457200" rtl="0" algn="l">
              <a:lnSpc>
                <a:spcPct val="150000"/>
              </a:lnSpc>
              <a:spcBef>
                <a:spcPts val="0"/>
              </a:spcBef>
              <a:spcAft>
                <a:spcPts val="0"/>
              </a:spcAft>
              <a:buSzPts val="2000"/>
              <a:buChar char="●"/>
            </a:pPr>
            <a:r>
              <a:rPr lang="en"/>
              <a:t>User Experience Study</a:t>
            </a:r>
            <a:endParaRPr/>
          </a:p>
          <a:p>
            <a:pPr indent="-355600" lvl="0" marL="457200" rtl="0" algn="l">
              <a:lnSpc>
                <a:spcPct val="150000"/>
              </a:lnSpc>
              <a:spcBef>
                <a:spcPts val="0"/>
              </a:spcBef>
              <a:spcAft>
                <a:spcPts val="0"/>
              </a:spcAft>
              <a:buSzPts val="2000"/>
              <a:buChar char="●"/>
            </a:pPr>
            <a:r>
              <a:rPr lang="en"/>
              <a:t>T</a:t>
            </a:r>
            <a:r>
              <a:rPr lang="en"/>
              <a:t>emperature Prediction Model Evaluation</a:t>
            </a:r>
            <a:endParaRPr/>
          </a:p>
        </p:txBody>
      </p:sp>
      <p:sp>
        <p:nvSpPr>
          <p:cNvPr id="370" name="Google Shape;37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Surface</a:t>
            </a:r>
            <a:r>
              <a:rPr lang="en"/>
              <a:t> Thermal Measurement</a:t>
            </a:r>
            <a:endParaRPr/>
          </a:p>
        </p:txBody>
      </p:sp>
      <p:sp>
        <p:nvSpPr>
          <p:cNvPr id="376" name="Google Shape;376;p32"/>
          <p:cNvSpPr txBox="1"/>
          <p:nvPr>
            <p:ph idx="1" type="body"/>
          </p:nvPr>
        </p:nvSpPr>
        <p:spPr>
          <a:xfrm>
            <a:off x="311700" y="1152475"/>
            <a:ext cx="51006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Heating Conclusions:</a:t>
            </a:r>
            <a:endParaRPr/>
          </a:p>
          <a:p>
            <a:pPr indent="-317500" lvl="1" marL="914400" rtl="0" algn="l">
              <a:spcBef>
                <a:spcPts val="0"/>
              </a:spcBef>
              <a:spcAft>
                <a:spcPts val="0"/>
              </a:spcAft>
              <a:buSzPts val="1400"/>
              <a:buChar char="○"/>
            </a:pPr>
            <a:r>
              <a:rPr lang="en"/>
              <a:t>Video call and video recording take only 8 min to make the temperature exceed thermal pain threshold.</a:t>
            </a:r>
            <a:endParaRPr/>
          </a:p>
          <a:p>
            <a:pPr indent="-317500" lvl="1" marL="914400" rtl="0" algn="l">
              <a:spcBef>
                <a:spcPts val="0"/>
              </a:spcBef>
              <a:spcAft>
                <a:spcPts val="0"/>
              </a:spcAft>
              <a:buSzPts val="1400"/>
              <a:buChar char="○"/>
            </a:pPr>
            <a:r>
              <a:rPr lang="en"/>
              <a:t>Gaming for a long duration can be a source of thermal.  </a:t>
            </a:r>
            <a:endParaRPr/>
          </a:p>
          <a:p>
            <a:pPr indent="-317500" lvl="1" marL="914400" rtl="0" algn="l">
              <a:spcBef>
                <a:spcPts val="0"/>
              </a:spcBef>
              <a:spcAft>
                <a:spcPts val="0"/>
              </a:spcAft>
              <a:buSzPts val="1400"/>
              <a:buChar char="○"/>
            </a:pPr>
            <a:r>
              <a:rPr lang="en"/>
              <a:t>Voice call and battery charging by itself would not likely cause thermal problems.</a:t>
            </a:r>
            <a:endParaRPr/>
          </a:p>
          <a:p>
            <a:pPr indent="-317500" lvl="0" marL="457200" marR="0" rtl="0" algn="l">
              <a:lnSpc>
                <a:spcPct val="115000"/>
              </a:lnSpc>
              <a:spcBef>
                <a:spcPts val="1000"/>
              </a:spcBef>
              <a:spcAft>
                <a:spcPts val="0"/>
              </a:spcAft>
              <a:buClr>
                <a:schemeClr val="dk2"/>
              </a:buClr>
              <a:buSzPts val="1400"/>
              <a:buFont typeface="Arial"/>
              <a:buChar char="●"/>
            </a:pPr>
            <a:r>
              <a:rPr lang="en"/>
              <a:t>Cooling conclusions:</a:t>
            </a:r>
            <a:endParaRPr/>
          </a:p>
          <a:p>
            <a:pPr indent="-317500" lvl="1" marL="914400" rtl="0" algn="l">
              <a:spcBef>
                <a:spcPts val="0"/>
              </a:spcBef>
              <a:spcAft>
                <a:spcPts val="1000"/>
              </a:spcAft>
              <a:buSzPts val="1400"/>
              <a:buChar char="○"/>
            </a:pPr>
            <a:r>
              <a:rPr lang="en"/>
              <a:t>The cooling down trends are </a:t>
            </a:r>
            <a:r>
              <a:rPr lang="en"/>
              <a:t>similar for all scenarios</a:t>
            </a:r>
            <a:r>
              <a:rPr lang="en"/>
              <a:t>. </a:t>
            </a:r>
            <a:endParaRPr/>
          </a:p>
        </p:txBody>
      </p:sp>
      <p:sp>
        <p:nvSpPr>
          <p:cNvPr id="377" name="Google Shape;37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8" name="Google Shape;378;p32"/>
          <p:cNvPicPr preferRelativeResize="0"/>
          <p:nvPr/>
        </p:nvPicPr>
        <p:blipFill>
          <a:blip r:embed="rId3">
            <a:alphaModFix/>
          </a:blip>
          <a:stretch>
            <a:fillRect/>
          </a:stretch>
        </p:blipFill>
        <p:spPr>
          <a:xfrm>
            <a:off x="5494425" y="1930400"/>
            <a:ext cx="3293009" cy="1819655"/>
          </a:xfrm>
          <a:prstGeom prst="rect">
            <a:avLst/>
          </a:prstGeom>
          <a:noFill/>
          <a:ln>
            <a:noFill/>
          </a:ln>
        </p:spPr>
      </p:pic>
      <p:sp>
        <p:nvSpPr>
          <p:cNvPr id="379" name="Google Shape;379;p32"/>
          <p:cNvSpPr txBox="1"/>
          <p:nvPr/>
        </p:nvSpPr>
        <p:spPr>
          <a:xfrm>
            <a:off x="5707525" y="1583100"/>
            <a:ext cx="2955300" cy="4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The temperature changes while running different applications</a:t>
            </a:r>
            <a:endParaRPr b="1" sz="1000"/>
          </a:p>
        </p:txBody>
      </p:sp>
      <p:sp>
        <p:nvSpPr>
          <p:cNvPr id="380" name="Google Shape;380;p32"/>
          <p:cNvSpPr/>
          <p:nvPr/>
        </p:nvSpPr>
        <p:spPr>
          <a:xfrm>
            <a:off x="5589485" y="2595779"/>
            <a:ext cx="221700" cy="245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 name="Google Shape;381;p32"/>
          <p:cNvCxnSpPr>
            <a:stCxn id="380" idx="5"/>
            <a:endCxn id="382" idx="0"/>
          </p:cNvCxnSpPr>
          <p:nvPr/>
        </p:nvCxnSpPr>
        <p:spPr>
          <a:xfrm>
            <a:off x="5778717" y="2805241"/>
            <a:ext cx="591900" cy="944700"/>
          </a:xfrm>
          <a:prstGeom prst="straightConnector1">
            <a:avLst/>
          </a:prstGeom>
          <a:noFill/>
          <a:ln cap="flat" cmpd="sng" w="19050">
            <a:solidFill>
              <a:srgbClr val="FF0000"/>
            </a:solidFill>
            <a:prstDash val="solid"/>
            <a:round/>
            <a:headEnd len="med" w="med" type="none"/>
            <a:tailEnd len="med" w="med" type="triangle"/>
          </a:ln>
        </p:spPr>
      </p:cxnSp>
      <p:sp>
        <p:nvSpPr>
          <p:cNvPr id="382" name="Google Shape;382;p32"/>
          <p:cNvSpPr txBox="1"/>
          <p:nvPr/>
        </p:nvSpPr>
        <p:spPr>
          <a:xfrm>
            <a:off x="5494425" y="3750050"/>
            <a:ext cx="1752600" cy="343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0000"/>
                </a:solidFill>
              </a:rPr>
              <a:t>Thermal pain threshold [1]</a:t>
            </a:r>
            <a:endParaRPr sz="1000">
              <a:solidFill>
                <a:srgbClr val="FF0000"/>
              </a:solidFill>
            </a:endParaRPr>
          </a:p>
        </p:txBody>
      </p:sp>
      <p:sp>
        <p:nvSpPr>
          <p:cNvPr id="383" name="Google Shape;383;p32"/>
          <p:cNvSpPr txBox="1"/>
          <p:nvPr/>
        </p:nvSpPr>
        <p:spPr>
          <a:xfrm>
            <a:off x="4749900" y="4703625"/>
            <a:ext cx="39666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[1] </a:t>
            </a:r>
            <a:r>
              <a:rPr lang="en" sz="1000">
                <a:solidFill>
                  <a:schemeClr val="dk1"/>
                </a:solidFill>
              </a:rPr>
              <a:t>J. Lawrence and J. Bull. Thermal conditions which cause skin burns. Engineering in Medicine, 5(3):61–63, 1976.</a:t>
            </a:r>
            <a:endParaRPr sz="1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Component-level Thermal Measurement</a:t>
            </a:r>
            <a:endParaRPr/>
          </a:p>
        </p:txBody>
      </p:sp>
      <p:sp>
        <p:nvSpPr>
          <p:cNvPr id="389" name="Google Shape;389;p33"/>
          <p:cNvSpPr txBox="1"/>
          <p:nvPr>
            <p:ph idx="1" type="body"/>
          </p:nvPr>
        </p:nvSpPr>
        <p:spPr>
          <a:xfrm>
            <a:off x="311700" y="1152475"/>
            <a:ext cx="8570400" cy="298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Main heat source analysis</a:t>
            </a:r>
            <a:endParaRPr/>
          </a:p>
          <a:p>
            <a:pPr indent="-317500" lvl="1" marL="914400" rtl="0" algn="l">
              <a:spcBef>
                <a:spcPts val="0"/>
              </a:spcBef>
              <a:spcAft>
                <a:spcPts val="0"/>
              </a:spcAft>
              <a:buSzPts val="1400"/>
              <a:buChar char="○"/>
            </a:pPr>
            <a:r>
              <a:rPr lang="en"/>
              <a:t>For </a:t>
            </a:r>
            <a:r>
              <a:rPr lang="en"/>
              <a:t>video call and recording, h</a:t>
            </a:r>
            <a:r>
              <a:rPr lang="en"/>
              <a:t>igh temperature is from heavy computation and camera usage.</a:t>
            </a:r>
            <a:endParaRPr/>
          </a:p>
          <a:p>
            <a:pPr indent="-317500" lvl="1" marL="914400" rtl="0" algn="l">
              <a:spcBef>
                <a:spcPts val="0"/>
              </a:spcBef>
              <a:spcAft>
                <a:spcPts val="0"/>
              </a:spcAft>
              <a:buSzPts val="1400"/>
              <a:buChar char="○"/>
            </a:pPr>
            <a:r>
              <a:rPr lang="en"/>
              <a:t>GPU in AP is the main heat source in mobile gaming. </a:t>
            </a:r>
            <a:endParaRPr/>
          </a:p>
          <a:p>
            <a:pPr indent="-317500" lvl="1" marL="914400" rtl="0" algn="l">
              <a:spcBef>
                <a:spcPts val="0"/>
              </a:spcBef>
              <a:spcAft>
                <a:spcPts val="0"/>
              </a:spcAft>
              <a:buSzPts val="1400"/>
              <a:buChar char="○"/>
            </a:pPr>
            <a:r>
              <a:rPr lang="en"/>
              <a:t>CPU in AP can control the surface temperature under 46℃ by frequency scaling and core disabling in CPU-intensive workload.</a:t>
            </a:r>
            <a:endParaRPr/>
          </a:p>
          <a:p>
            <a:pPr indent="-317500" lvl="1" marL="914400" rtl="0" algn="l">
              <a:spcBef>
                <a:spcPts val="0"/>
              </a:spcBef>
              <a:spcAft>
                <a:spcPts val="0"/>
              </a:spcAft>
              <a:buSzPts val="1400"/>
              <a:buChar char="○"/>
            </a:pPr>
            <a:r>
              <a:rPr lang="en"/>
              <a:t>For the Wi-Fi chip, higher Tx data rate leads to higher the temperature. </a:t>
            </a:r>
            <a:endParaRPr/>
          </a:p>
        </p:txBody>
      </p:sp>
      <p:sp>
        <p:nvSpPr>
          <p:cNvPr id="390" name="Google Shape;39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33"/>
          <p:cNvPicPr preferRelativeResize="0"/>
          <p:nvPr/>
        </p:nvPicPr>
        <p:blipFill>
          <a:blip r:embed="rId3">
            <a:alphaModFix/>
          </a:blip>
          <a:stretch>
            <a:fillRect/>
          </a:stretch>
        </p:blipFill>
        <p:spPr>
          <a:xfrm>
            <a:off x="446075" y="3243888"/>
            <a:ext cx="4905099" cy="1419325"/>
          </a:xfrm>
          <a:prstGeom prst="rect">
            <a:avLst/>
          </a:prstGeom>
          <a:noFill/>
          <a:ln>
            <a:noFill/>
          </a:ln>
        </p:spPr>
      </p:pic>
      <p:pic>
        <p:nvPicPr>
          <p:cNvPr id="392" name="Google Shape;392;p33"/>
          <p:cNvPicPr preferRelativeResize="0"/>
          <p:nvPr/>
        </p:nvPicPr>
        <p:blipFill rotWithShape="1">
          <a:blip r:embed="rId4">
            <a:alphaModFix/>
          </a:blip>
          <a:srcRect b="19980" l="0" r="50233" t="0"/>
          <a:stretch/>
        </p:blipFill>
        <p:spPr>
          <a:xfrm>
            <a:off x="5532738" y="3156088"/>
            <a:ext cx="2939725" cy="1827400"/>
          </a:xfrm>
          <a:prstGeom prst="rect">
            <a:avLst/>
          </a:prstGeom>
          <a:noFill/>
          <a:ln>
            <a:noFill/>
          </a:ln>
        </p:spPr>
      </p:pic>
      <p:sp>
        <p:nvSpPr>
          <p:cNvPr id="393" name="Google Shape;393;p33"/>
          <p:cNvSpPr txBox="1"/>
          <p:nvPr/>
        </p:nvSpPr>
        <p:spPr>
          <a:xfrm>
            <a:off x="5204250" y="4825488"/>
            <a:ext cx="3816900" cy="3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Surface temperature during CPU-intensive work loading.</a:t>
            </a:r>
            <a:endParaRPr b="1"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User Experience Study</a:t>
            </a:r>
            <a:endParaRPr/>
          </a:p>
        </p:txBody>
      </p:sp>
      <p:sp>
        <p:nvSpPr>
          <p:cNvPr id="399" name="Google Shape;399;p34"/>
          <p:cNvSpPr txBox="1"/>
          <p:nvPr>
            <p:ph idx="1" type="body"/>
          </p:nvPr>
        </p:nvSpPr>
        <p:spPr>
          <a:xfrm>
            <a:off x="311700" y="1152475"/>
            <a:ext cx="4226100" cy="3736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Heat Sensation and Discomfort</a:t>
            </a:r>
            <a:endParaRPr/>
          </a:p>
          <a:p>
            <a:pPr indent="-317500" lvl="1" marL="914400" rtl="0" algn="l">
              <a:lnSpc>
                <a:spcPct val="115000"/>
              </a:lnSpc>
              <a:spcBef>
                <a:spcPts val="0"/>
              </a:spcBef>
              <a:spcAft>
                <a:spcPts val="0"/>
              </a:spcAft>
              <a:buSzPts val="1400"/>
              <a:buChar char="○"/>
            </a:pPr>
            <a:r>
              <a:rPr lang="en"/>
              <a:t>Heat sensation and discomfort increase with the temperature</a:t>
            </a:r>
            <a:endParaRPr/>
          </a:p>
          <a:p>
            <a:pPr indent="-317500" lvl="1" marL="914400" rtl="0" algn="l">
              <a:lnSpc>
                <a:spcPct val="115000"/>
              </a:lnSpc>
              <a:spcBef>
                <a:spcPts val="0"/>
              </a:spcBef>
              <a:spcAft>
                <a:spcPts val="0"/>
              </a:spcAft>
              <a:buSzPts val="1400"/>
              <a:buChar char="○"/>
            </a:pPr>
            <a:r>
              <a:rPr lang="en"/>
              <a:t>75% participants report discomfort due to surface heat</a:t>
            </a:r>
            <a:endParaRPr/>
          </a:p>
          <a:p>
            <a:pPr indent="-317500" lvl="1" marL="914400" rtl="0" algn="l">
              <a:lnSpc>
                <a:spcPct val="115000"/>
              </a:lnSpc>
              <a:spcBef>
                <a:spcPts val="0"/>
              </a:spcBef>
              <a:spcAft>
                <a:spcPts val="0"/>
              </a:spcAft>
              <a:buSzPts val="1400"/>
              <a:buChar char="○"/>
            </a:pPr>
            <a:r>
              <a:rPr lang="en"/>
              <a:t>Discomfort gets worse although heat sensation remains steady</a:t>
            </a:r>
            <a:endParaRPr/>
          </a:p>
          <a:p>
            <a:pPr indent="-317500" lvl="1" marL="914400" rtl="0" algn="l">
              <a:lnSpc>
                <a:spcPct val="115000"/>
              </a:lnSpc>
              <a:spcBef>
                <a:spcPts val="0"/>
              </a:spcBef>
              <a:spcAft>
                <a:spcPts val="0"/>
              </a:spcAft>
              <a:buSzPts val="1400"/>
              <a:buChar char="○"/>
            </a:pPr>
            <a:r>
              <a:rPr lang="en"/>
              <a:t>Glass surface gives worse experience than plastic </a:t>
            </a:r>
            <a:r>
              <a:rPr lang="en"/>
              <a:t>surface</a:t>
            </a:r>
            <a:endParaRPr/>
          </a:p>
          <a:p>
            <a:pPr indent="-342900" lvl="0" marL="457200" rtl="0" algn="l">
              <a:lnSpc>
                <a:spcPct val="115000"/>
              </a:lnSpc>
              <a:spcBef>
                <a:spcPts val="1000"/>
              </a:spcBef>
              <a:spcAft>
                <a:spcPts val="0"/>
              </a:spcAft>
              <a:buSzPts val="1800"/>
              <a:buChar char="●"/>
            </a:pPr>
            <a:r>
              <a:rPr lang="en"/>
              <a:t>Interaction Behaviors:</a:t>
            </a:r>
            <a:endParaRPr/>
          </a:p>
          <a:p>
            <a:pPr indent="-317500" lvl="1" marL="914400" rtl="0" algn="l">
              <a:lnSpc>
                <a:spcPct val="115000"/>
              </a:lnSpc>
              <a:spcBef>
                <a:spcPts val="0"/>
              </a:spcBef>
              <a:spcAft>
                <a:spcPts val="0"/>
              </a:spcAft>
              <a:buSzPts val="1400"/>
              <a:buChar char="○"/>
            </a:pPr>
            <a:r>
              <a:rPr lang="en"/>
              <a:t>95% participants changed grips and stretched hands, 35% complain for heat and sweat</a:t>
            </a:r>
            <a:endParaRPr/>
          </a:p>
        </p:txBody>
      </p:sp>
      <p:sp>
        <p:nvSpPr>
          <p:cNvPr id="400" name="Google Shape;40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1" name="Google Shape;401;p34"/>
          <p:cNvPicPr preferRelativeResize="0"/>
          <p:nvPr/>
        </p:nvPicPr>
        <p:blipFill rotWithShape="1">
          <a:blip r:embed="rId3">
            <a:alphaModFix/>
          </a:blip>
          <a:srcRect b="0" l="0" r="1603" t="0"/>
          <a:stretch/>
        </p:blipFill>
        <p:spPr>
          <a:xfrm>
            <a:off x="4604519" y="1250975"/>
            <a:ext cx="4226032" cy="1328648"/>
          </a:xfrm>
          <a:prstGeom prst="rect">
            <a:avLst/>
          </a:prstGeom>
          <a:noFill/>
          <a:ln>
            <a:noFill/>
          </a:ln>
        </p:spPr>
      </p:pic>
      <p:pic>
        <p:nvPicPr>
          <p:cNvPr id="402" name="Google Shape;402;p34"/>
          <p:cNvPicPr preferRelativeResize="0"/>
          <p:nvPr/>
        </p:nvPicPr>
        <p:blipFill rotWithShape="1">
          <a:blip r:embed="rId4">
            <a:alphaModFix/>
          </a:blip>
          <a:srcRect b="0" l="0" r="1989" t="0"/>
          <a:stretch/>
        </p:blipFill>
        <p:spPr>
          <a:xfrm>
            <a:off x="4528700" y="2901561"/>
            <a:ext cx="4295026" cy="1297589"/>
          </a:xfrm>
          <a:prstGeom prst="rect">
            <a:avLst/>
          </a:prstGeom>
          <a:noFill/>
          <a:ln>
            <a:noFill/>
          </a:ln>
        </p:spPr>
      </p:pic>
      <p:sp>
        <p:nvSpPr>
          <p:cNvPr id="403" name="Google Shape;403;p34"/>
          <p:cNvSpPr txBox="1"/>
          <p:nvPr/>
        </p:nvSpPr>
        <p:spPr>
          <a:xfrm>
            <a:off x="5006825" y="2512863"/>
            <a:ext cx="3816900" cy="3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Surface temperature during a gameplay.</a:t>
            </a:r>
            <a:endParaRPr b="1" sz="1000">
              <a:solidFill>
                <a:schemeClr val="dk1"/>
              </a:solidFill>
            </a:endParaRPr>
          </a:p>
        </p:txBody>
      </p:sp>
      <p:sp>
        <p:nvSpPr>
          <p:cNvPr id="404" name="Google Shape;404;p34"/>
          <p:cNvSpPr txBox="1"/>
          <p:nvPr/>
        </p:nvSpPr>
        <p:spPr>
          <a:xfrm>
            <a:off x="5170475" y="4180975"/>
            <a:ext cx="3489600" cy="46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Heat sensation and discomfort during gameplay </a:t>
            </a:r>
            <a:endParaRPr b="1" sz="1000">
              <a:solidFill>
                <a:schemeClr val="dk1"/>
              </a:solidFill>
            </a:endParaRPr>
          </a:p>
          <a:p>
            <a:pPr indent="0" lvl="0" marL="0" rtl="0" algn="ctr">
              <a:spcBef>
                <a:spcPts val="0"/>
              </a:spcBef>
              <a:spcAft>
                <a:spcPts val="0"/>
              </a:spcAft>
              <a:buNone/>
            </a:pPr>
            <a:r>
              <a:rPr b="1" lang="en" sz="1000">
                <a:solidFill>
                  <a:schemeClr val="dk1"/>
                </a:solidFill>
              </a:rPr>
              <a:t>(error bars denote standard deviation).</a:t>
            </a:r>
            <a:endParaRPr b="1" sz="1000">
              <a:solidFill>
                <a:schemeClr val="dk1"/>
              </a:solidFill>
            </a:endParaRPr>
          </a:p>
        </p:txBody>
      </p:sp>
      <p:sp>
        <p:nvSpPr>
          <p:cNvPr id="405" name="Google Shape;405;p34"/>
          <p:cNvSpPr txBox="1"/>
          <p:nvPr/>
        </p:nvSpPr>
        <p:spPr>
          <a:xfrm>
            <a:off x="4604525" y="4622275"/>
            <a:ext cx="4348200" cy="47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t>Likert Scale: </a:t>
            </a:r>
            <a:r>
              <a:rPr lang="en" sz="900"/>
              <a:t>1: Not at all, 2: Little, 3: Somewhat, 4: Very much, 5: Extremely</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t>
            </a:r>
            <a:r>
              <a:rPr lang="en"/>
              <a:t>Temperature Prediction Model </a:t>
            </a:r>
            <a:r>
              <a:rPr lang="en"/>
              <a:t>Evaluation </a:t>
            </a:r>
            <a:endParaRPr/>
          </a:p>
        </p:txBody>
      </p:sp>
      <p:sp>
        <p:nvSpPr>
          <p:cNvPr id="411" name="Google Shape;411;p35"/>
          <p:cNvSpPr txBox="1"/>
          <p:nvPr>
            <p:ph idx="1" type="body"/>
          </p:nvPr>
        </p:nvSpPr>
        <p:spPr>
          <a:xfrm>
            <a:off x="311700" y="1152475"/>
            <a:ext cx="5344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Overall, root mean square error (RMSE) &lt; 2℃ in most cases. </a:t>
            </a:r>
            <a:endParaRPr/>
          </a:p>
          <a:p>
            <a:pPr indent="-342900" lvl="0" marL="457200" rtl="0" algn="l">
              <a:spcBef>
                <a:spcPts val="0"/>
              </a:spcBef>
              <a:spcAft>
                <a:spcPts val="0"/>
              </a:spcAft>
              <a:buSzPts val="1800"/>
              <a:buChar char="●"/>
            </a:pPr>
            <a:r>
              <a:rPr lang="en"/>
              <a:t>Leave-one-scenario-out Evaluation (w/ 3 min lagging data)</a:t>
            </a:r>
            <a:endParaRPr/>
          </a:p>
          <a:p>
            <a:pPr indent="-317500" lvl="1" marL="914400" rtl="0" algn="l">
              <a:spcBef>
                <a:spcPts val="0"/>
              </a:spcBef>
              <a:spcAft>
                <a:spcPts val="0"/>
              </a:spcAft>
              <a:buSzPts val="1400"/>
              <a:buChar char="○"/>
            </a:pPr>
            <a:r>
              <a:rPr lang="en"/>
              <a:t>1.20℃ RMSE for Nexus 5s. </a:t>
            </a:r>
            <a:endParaRPr/>
          </a:p>
          <a:p>
            <a:pPr indent="-317500" lvl="1" marL="914400" rtl="0" algn="l">
              <a:spcBef>
                <a:spcPts val="0"/>
              </a:spcBef>
              <a:spcAft>
                <a:spcPts val="0"/>
              </a:spcAft>
              <a:buSzPts val="1400"/>
              <a:buChar char="○"/>
            </a:pPr>
            <a:r>
              <a:rPr lang="en"/>
              <a:t>0.523℃ RMSE for Galaxy S7.</a:t>
            </a:r>
            <a:endParaRPr/>
          </a:p>
          <a:p>
            <a:pPr indent="-342900" lvl="0" marL="457200" rtl="0" algn="l">
              <a:spcBef>
                <a:spcPts val="0"/>
              </a:spcBef>
              <a:spcAft>
                <a:spcPts val="0"/>
              </a:spcAft>
              <a:buSzPts val="1800"/>
              <a:buChar char="●"/>
            </a:pPr>
            <a:r>
              <a:rPr lang="en"/>
              <a:t>Gaming scenario perform worse than other scenarios.</a:t>
            </a:r>
            <a:endParaRPr/>
          </a:p>
          <a:p>
            <a:pPr indent="-342900" lvl="0" marL="457200" rtl="0" algn="l">
              <a:spcBef>
                <a:spcPts val="0"/>
              </a:spcBef>
              <a:spcAft>
                <a:spcPts val="0"/>
              </a:spcAft>
              <a:buSzPts val="1800"/>
              <a:buChar char="●"/>
            </a:pPr>
            <a:r>
              <a:rPr lang="en"/>
              <a:t>T</a:t>
            </a:r>
            <a:r>
              <a:rPr lang="en"/>
              <a:t>he mod</a:t>
            </a:r>
            <a:r>
              <a:rPr lang="en"/>
              <a:t>el performs worse as the timeline goes farther.</a:t>
            </a:r>
            <a:endParaRPr/>
          </a:p>
          <a:p>
            <a:pPr indent="-342900" lvl="0" marL="457200" rtl="0" algn="l">
              <a:spcBef>
                <a:spcPts val="0"/>
              </a:spcBef>
              <a:spcAft>
                <a:spcPts val="0"/>
              </a:spcAft>
              <a:buSzPts val="1800"/>
              <a:buChar char="●"/>
            </a:pPr>
            <a:r>
              <a:rPr lang="en"/>
              <a:t>The result can also be improved with longer lagging time. </a:t>
            </a:r>
            <a:endParaRPr/>
          </a:p>
        </p:txBody>
      </p:sp>
      <p:sp>
        <p:nvSpPr>
          <p:cNvPr id="412" name="Google Shape;41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35"/>
          <p:cNvPicPr preferRelativeResize="0"/>
          <p:nvPr/>
        </p:nvPicPr>
        <p:blipFill rotWithShape="1">
          <a:blip r:embed="rId3">
            <a:alphaModFix/>
          </a:blip>
          <a:srcRect b="22546" l="0" r="0" t="0"/>
          <a:stretch/>
        </p:blipFill>
        <p:spPr>
          <a:xfrm>
            <a:off x="6141220" y="999850"/>
            <a:ext cx="2361135" cy="1340475"/>
          </a:xfrm>
          <a:prstGeom prst="rect">
            <a:avLst/>
          </a:prstGeom>
          <a:noFill/>
          <a:ln>
            <a:noFill/>
          </a:ln>
        </p:spPr>
      </p:pic>
      <p:pic>
        <p:nvPicPr>
          <p:cNvPr id="414" name="Google Shape;414;p35"/>
          <p:cNvPicPr preferRelativeResize="0"/>
          <p:nvPr/>
        </p:nvPicPr>
        <p:blipFill rotWithShape="1">
          <a:blip r:embed="rId4">
            <a:alphaModFix/>
          </a:blip>
          <a:srcRect b="26122" l="0" r="0" t="0"/>
          <a:stretch/>
        </p:blipFill>
        <p:spPr>
          <a:xfrm>
            <a:off x="6141220" y="2144804"/>
            <a:ext cx="2361134" cy="1249669"/>
          </a:xfrm>
          <a:prstGeom prst="rect">
            <a:avLst/>
          </a:prstGeom>
          <a:noFill/>
          <a:ln>
            <a:noFill/>
          </a:ln>
        </p:spPr>
      </p:pic>
      <p:pic>
        <p:nvPicPr>
          <p:cNvPr id="415" name="Google Shape;415;p35"/>
          <p:cNvPicPr preferRelativeResize="0"/>
          <p:nvPr/>
        </p:nvPicPr>
        <p:blipFill>
          <a:blip r:embed="rId5">
            <a:alphaModFix/>
          </a:blip>
          <a:stretch>
            <a:fillRect/>
          </a:stretch>
        </p:blipFill>
        <p:spPr>
          <a:xfrm>
            <a:off x="5765913" y="3704600"/>
            <a:ext cx="3111750" cy="1124800"/>
          </a:xfrm>
          <a:prstGeom prst="rect">
            <a:avLst/>
          </a:prstGeom>
          <a:noFill/>
          <a:ln>
            <a:noFill/>
          </a:ln>
        </p:spPr>
      </p:pic>
      <p:sp>
        <p:nvSpPr>
          <p:cNvPr id="416" name="Google Shape;416;p35"/>
          <p:cNvSpPr txBox="1"/>
          <p:nvPr/>
        </p:nvSpPr>
        <p:spPr>
          <a:xfrm>
            <a:off x="5499588" y="4749900"/>
            <a:ext cx="3644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Prediction accuracy with different time lagging.</a:t>
            </a:r>
            <a:endParaRPr b="1" sz="1000">
              <a:solidFill>
                <a:schemeClr val="dk1"/>
              </a:solidFill>
            </a:endParaRPr>
          </a:p>
        </p:txBody>
      </p:sp>
      <p:sp>
        <p:nvSpPr>
          <p:cNvPr id="417" name="Google Shape;417;p35"/>
          <p:cNvSpPr txBox="1"/>
          <p:nvPr/>
        </p:nvSpPr>
        <p:spPr>
          <a:xfrm>
            <a:off x="5499588" y="3302013"/>
            <a:ext cx="3644400" cy="2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Prediction accuracy in gaming and video recording</a:t>
            </a:r>
            <a:endParaRPr b="1" sz="1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18"/>
          <p:cNvSpPr txBox="1"/>
          <p:nvPr>
            <p:ph idx="4294967295" type="ctrTitle"/>
          </p:nvPr>
        </p:nvSpPr>
        <p:spPr>
          <a:xfrm>
            <a:off x="2434775" y="1390525"/>
            <a:ext cx="6168900" cy="10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Presenter: Song Yang</a:t>
            </a:r>
            <a:r>
              <a:rPr baseline="30000" lang="en" sz="2400"/>
              <a:t>[1]</a:t>
            </a:r>
            <a:r>
              <a:rPr lang="en" sz="2400"/>
              <a:t>, Xin Yang</a:t>
            </a:r>
            <a:r>
              <a:rPr baseline="30000" lang="en" sz="2400"/>
              <a:t>[2]</a:t>
            </a:r>
            <a:endParaRPr sz="2400"/>
          </a:p>
        </p:txBody>
      </p:sp>
      <p:sp>
        <p:nvSpPr>
          <p:cNvPr id="247" name="Google Shape;247;p18"/>
          <p:cNvSpPr txBox="1"/>
          <p:nvPr>
            <p:ph idx="4294967295" type="subTitle"/>
          </p:nvPr>
        </p:nvSpPr>
        <p:spPr>
          <a:xfrm>
            <a:off x="2434777" y="2453125"/>
            <a:ext cx="6168900" cy="1702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434343"/>
                </a:solidFill>
              </a:rPr>
              <a:t>Department of Electrical and Computer Engineering</a:t>
            </a:r>
            <a:endParaRPr sz="1800">
              <a:solidFill>
                <a:srgbClr val="434343"/>
              </a:solidFill>
            </a:endParaRPr>
          </a:p>
          <a:p>
            <a:pPr indent="0" lvl="0" marL="0" rtl="0" algn="ctr">
              <a:lnSpc>
                <a:spcPct val="115000"/>
              </a:lnSpc>
              <a:spcBef>
                <a:spcPts val="0"/>
              </a:spcBef>
              <a:spcAft>
                <a:spcPts val="0"/>
              </a:spcAft>
              <a:buNone/>
            </a:pPr>
            <a:r>
              <a:rPr lang="en" sz="1800">
                <a:solidFill>
                  <a:srgbClr val="434343"/>
                </a:solidFill>
              </a:rPr>
              <a:t>Rutgers University</a:t>
            </a:r>
            <a:endParaRPr sz="1800">
              <a:solidFill>
                <a:srgbClr val="434343"/>
              </a:solidFill>
            </a:endParaRPr>
          </a:p>
          <a:p>
            <a:pPr indent="0" lvl="0" marL="0" rtl="0" algn="ctr">
              <a:lnSpc>
                <a:spcPct val="115000"/>
              </a:lnSpc>
              <a:spcBef>
                <a:spcPts val="0"/>
              </a:spcBef>
              <a:spcAft>
                <a:spcPts val="0"/>
              </a:spcAft>
              <a:buNone/>
            </a:pPr>
            <a:r>
              <a:t/>
            </a:r>
            <a:endParaRPr>
              <a:solidFill>
                <a:srgbClr val="434343"/>
              </a:solidFill>
            </a:endParaRPr>
          </a:p>
          <a:p>
            <a:pPr indent="0" lvl="0" marL="0" rtl="0" algn="ctr">
              <a:lnSpc>
                <a:spcPct val="100000"/>
              </a:lnSpc>
              <a:spcBef>
                <a:spcPts val="0"/>
              </a:spcBef>
              <a:spcAft>
                <a:spcPts val="1600"/>
              </a:spcAft>
              <a:buClr>
                <a:schemeClr val="dk1"/>
              </a:buClr>
              <a:buSzPts val="1100"/>
              <a:buFont typeface="Arial"/>
              <a:buNone/>
            </a:pPr>
            <a:r>
              <a:rPr baseline="30000" lang="en" sz="1800">
                <a:solidFill>
                  <a:srgbClr val="434343"/>
                </a:solidFill>
              </a:rPr>
              <a:t>[1]</a:t>
            </a:r>
            <a:r>
              <a:rPr lang="en" sz="1800" u="sng">
                <a:solidFill>
                  <a:schemeClr val="accent5"/>
                </a:solidFill>
                <a:hlinkClick r:id="rId3"/>
              </a:rPr>
              <a:t>sea.yang@rutgers.edu</a:t>
            </a:r>
            <a:r>
              <a:rPr lang="en" sz="1800">
                <a:solidFill>
                  <a:srgbClr val="434343"/>
                </a:solidFill>
              </a:rPr>
              <a:t>, </a:t>
            </a:r>
            <a:r>
              <a:rPr baseline="30000" lang="en" sz="1800">
                <a:solidFill>
                  <a:srgbClr val="434343"/>
                </a:solidFill>
              </a:rPr>
              <a:t>[2]</a:t>
            </a:r>
            <a:r>
              <a:rPr lang="en" sz="1800" u="sng">
                <a:solidFill>
                  <a:schemeClr val="accent5"/>
                </a:solidFill>
                <a:hlinkClick r:id="rId4"/>
              </a:rPr>
              <a:t>xin.yang@rutgers.edu</a:t>
            </a:r>
            <a:endParaRPr sz="18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423" name="Google Shape;423;p36"/>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Investigated smartphone thermal issues under various workloads.</a:t>
            </a:r>
            <a:endParaRPr/>
          </a:p>
          <a:p>
            <a:pPr indent="-342900" lvl="0" marL="457200" rtl="0" algn="l">
              <a:lnSpc>
                <a:spcPct val="100000"/>
              </a:lnSpc>
              <a:spcBef>
                <a:spcPts val="1000"/>
              </a:spcBef>
              <a:spcAft>
                <a:spcPts val="0"/>
              </a:spcAft>
              <a:buSzPts val="1800"/>
              <a:buChar char="●"/>
            </a:pPr>
            <a:r>
              <a:rPr lang="en"/>
              <a:t>Observations:</a:t>
            </a:r>
            <a:endParaRPr/>
          </a:p>
          <a:p>
            <a:pPr indent="-317500" lvl="1" marL="914400" rtl="0" algn="l">
              <a:lnSpc>
                <a:spcPct val="100000"/>
              </a:lnSpc>
              <a:spcBef>
                <a:spcPts val="1000"/>
              </a:spcBef>
              <a:spcAft>
                <a:spcPts val="0"/>
              </a:spcAft>
              <a:buSzPts val="1400"/>
              <a:buChar char="○"/>
            </a:pPr>
            <a:r>
              <a:rPr lang="en"/>
              <a:t>Many applications, especially camera-based apps generate massive heat to cause thermal pain.</a:t>
            </a:r>
            <a:endParaRPr/>
          </a:p>
          <a:p>
            <a:pPr indent="-317500" lvl="1" marL="914400" rtl="0" algn="l">
              <a:lnSpc>
                <a:spcPct val="100000"/>
              </a:lnSpc>
              <a:spcBef>
                <a:spcPts val="1000"/>
              </a:spcBef>
              <a:spcAft>
                <a:spcPts val="0"/>
              </a:spcAft>
              <a:buSzPts val="1400"/>
              <a:buChar char="○"/>
            </a:pPr>
            <a:r>
              <a:rPr lang="en"/>
              <a:t>Major heat sources include application processors, camera, and power management modules.</a:t>
            </a:r>
            <a:endParaRPr/>
          </a:p>
          <a:p>
            <a:pPr indent="-317500" lvl="1" marL="914400" rtl="0" algn="l">
              <a:lnSpc>
                <a:spcPct val="100000"/>
              </a:lnSpc>
              <a:spcBef>
                <a:spcPts val="1000"/>
              </a:spcBef>
              <a:spcAft>
                <a:spcPts val="0"/>
              </a:spcAft>
              <a:buSzPts val="1400"/>
              <a:buChar char="○"/>
            </a:pPr>
            <a:r>
              <a:rPr lang="en"/>
              <a:t>75% participants have discomfort caused by heat when playing a game. </a:t>
            </a:r>
            <a:endParaRPr/>
          </a:p>
          <a:p>
            <a:pPr indent="-317500" lvl="1" marL="914400" rtl="0" algn="l">
              <a:lnSpc>
                <a:spcPct val="100000"/>
              </a:lnSpc>
              <a:spcBef>
                <a:spcPts val="1000"/>
              </a:spcBef>
              <a:spcAft>
                <a:spcPts val="0"/>
              </a:spcAft>
              <a:buSzPts val="1400"/>
              <a:buChar char="○"/>
            </a:pPr>
            <a:r>
              <a:rPr lang="en"/>
              <a:t>Overheating disrupts user interaction flow and even causes interaction errors.</a:t>
            </a:r>
            <a:endParaRPr/>
          </a:p>
          <a:p>
            <a:pPr indent="-342900" lvl="0" marL="457200" rtl="0" algn="l">
              <a:lnSpc>
                <a:spcPct val="100000"/>
              </a:lnSpc>
              <a:spcBef>
                <a:spcPts val="1000"/>
              </a:spcBef>
              <a:spcAft>
                <a:spcPts val="0"/>
              </a:spcAft>
              <a:buSzPts val="1800"/>
              <a:buChar char="●"/>
            </a:pPr>
            <a:r>
              <a:rPr lang="en"/>
              <a:t>Solution:</a:t>
            </a:r>
            <a:endParaRPr/>
          </a:p>
          <a:p>
            <a:pPr indent="-317500" lvl="1" marL="914400" rtl="0" algn="l">
              <a:lnSpc>
                <a:spcPct val="100000"/>
              </a:lnSpc>
              <a:spcBef>
                <a:spcPts val="1000"/>
              </a:spcBef>
              <a:spcAft>
                <a:spcPts val="1000"/>
              </a:spcAft>
              <a:buSzPts val="1400"/>
              <a:buChar char="○"/>
            </a:pPr>
            <a:r>
              <a:rPr lang="en"/>
              <a:t>Built a smartphone surface temperature prediction model based on system statistics that achieves MSE &lt; 2%.</a:t>
            </a:r>
            <a:endParaRPr/>
          </a:p>
        </p:txBody>
      </p:sp>
      <p:sp>
        <p:nvSpPr>
          <p:cNvPr id="424" name="Google Shape;42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and Future Work</a:t>
            </a:r>
            <a:endParaRPr/>
          </a:p>
        </p:txBody>
      </p:sp>
      <p:sp>
        <p:nvSpPr>
          <p:cNvPr id="430" name="Google Shape;430;p37"/>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Limitations:</a:t>
            </a:r>
            <a:endParaRPr/>
          </a:p>
          <a:p>
            <a:pPr indent="-317500" lvl="1" marL="914400" rtl="0" algn="l">
              <a:lnSpc>
                <a:spcPct val="115000"/>
              </a:lnSpc>
              <a:spcBef>
                <a:spcPts val="0"/>
              </a:spcBef>
              <a:spcAft>
                <a:spcPts val="0"/>
              </a:spcAft>
              <a:buSzPts val="1400"/>
              <a:buChar char="○"/>
            </a:pPr>
            <a:r>
              <a:rPr lang="en"/>
              <a:t>Generalization of the temperature prediction.</a:t>
            </a:r>
            <a:endParaRPr/>
          </a:p>
          <a:p>
            <a:pPr indent="-317500" lvl="1" marL="914400" rtl="0" algn="l">
              <a:lnSpc>
                <a:spcPct val="115000"/>
              </a:lnSpc>
              <a:spcBef>
                <a:spcPts val="0"/>
              </a:spcBef>
              <a:spcAft>
                <a:spcPts val="0"/>
              </a:spcAft>
              <a:buSzPts val="1400"/>
              <a:buChar char="○"/>
            </a:pPr>
            <a:r>
              <a:rPr lang="en"/>
              <a:t>The impact of diverse of in-game events.</a:t>
            </a:r>
            <a:endParaRPr/>
          </a:p>
          <a:p>
            <a:pPr indent="-317500" lvl="1" marL="914400" rtl="0" algn="l">
              <a:lnSpc>
                <a:spcPct val="115000"/>
              </a:lnSpc>
              <a:spcBef>
                <a:spcPts val="0"/>
              </a:spcBef>
              <a:spcAft>
                <a:spcPts val="0"/>
              </a:spcAft>
              <a:buSzPts val="1400"/>
              <a:buChar char="○"/>
            </a:pPr>
            <a:r>
              <a:rPr lang="en"/>
              <a:t>Running multiple applications at the same time.</a:t>
            </a:r>
            <a:endParaRPr/>
          </a:p>
          <a:p>
            <a:pPr indent="-342900" lvl="0" marL="457200" rtl="0" algn="l">
              <a:lnSpc>
                <a:spcPct val="115000"/>
              </a:lnSpc>
              <a:spcBef>
                <a:spcPts val="0"/>
              </a:spcBef>
              <a:spcAft>
                <a:spcPts val="0"/>
              </a:spcAft>
              <a:buSzPts val="1800"/>
              <a:buChar char="●"/>
            </a:pPr>
            <a:r>
              <a:rPr lang="en"/>
              <a:t>Future Work:</a:t>
            </a:r>
            <a:endParaRPr/>
          </a:p>
          <a:p>
            <a:pPr indent="-317500" lvl="1" marL="914400" rtl="0" algn="l">
              <a:lnSpc>
                <a:spcPct val="115000"/>
              </a:lnSpc>
              <a:spcBef>
                <a:spcPts val="0"/>
              </a:spcBef>
              <a:spcAft>
                <a:spcPts val="0"/>
              </a:spcAft>
              <a:buSzPts val="1400"/>
              <a:buChar char="○"/>
            </a:pPr>
            <a:r>
              <a:rPr lang="en"/>
              <a:t>Explore various methods of improving prediction accuracy by considering more diverse hardware stats and leveraging </a:t>
            </a:r>
            <a:r>
              <a:rPr lang="en"/>
              <a:t>prediction</a:t>
            </a:r>
            <a:r>
              <a:rPr lang="en"/>
              <a:t> algorithms.</a:t>
            </a:r>
            <a:endParaRPr/>
          </a:p>
          <a:p>
            <a:pPr indent="-317500" lvl="1" marL="914400" rtl="0" algn="l">
              <a:lnSpc>
                <a:spcPct val="115000"/>
              </a:lnSpc>
              <a:spcBef>
                <a:spcPts val="0"/>
              </a:spcBef>
              <a:spcAft>
                <a:spcPts val="0"/>
              </a:spcAft>
              <a:buSzPts val="1400"/>
              <a:buChar char="○"/>
            </a:pPr>
            <a:r>
              <a:rPr lang="en"/>
              <a:t>Examine diverse coexistent scenarios.</a:t>
            </a:r>
            <a:endParaRPr/>
          </a:p>
          <a:p>
            <a:pPr indent="-342900" lvl="0" marL="457200" rtl="0" algn="l">
              <a:lnSpc>
                <a:spcPct val="115000"/>
              </a:lnSpc>
              <a:spcBef>
                <a:spcPts val="0"/>
              </a:spcBef>
              <a:spcAft>
                <a:spcPts val="0"/>
              </a:spcAft>
              <a:buSzPts val="1800"/>
              <a:buChar char="●"/>
            </a:pPr>
            <a:r>
              <a:rPr lang="en"/>
              <a:t>Our Opinions:</a:t>
            </a:r>
            <a:endParaRPr/>
          </a:p>
          <a:p>
            <a:pPr indent="-317500" lvl="1" marL="914400" rtl="0" algn="l">
              <a:lnSpc>
                <a:spcPct val="115000"/>
              </a:lnSpc>
              <a:spcBef>
                <a:spcPts val="0"/>
              </a:spcBef>
              <a:spcAft>
                <a:spcPts val="0"/>
              </a:spcAft>
              <a:buSzPts val="1400"/>
              <a:buChar char="○"/>
            </a:pPr>
            <a:r>
              <a:rPr lang="en"/>
              <a:t>Thermal management mechanisms between iOS and Android systems.</a:t>
            </a:r>
            <a:endParaRPr/>
          </a:p>
          <a:p>
            <a:pPr indent="-317500" lvl="1" marL="914400" rtl="0" algn="l">
              <a:lnSpc>
                <a:spcPct val="115000"/>
              </a:lnSpc>
              <a:spcBef>
                <a:spcPts val="0"/>
              </a:spcBef>
              <a:spcAft>
                <a:spcPts val="0"/>
              </a:spcAft>
              <a:buSzPts val="1400"/>
              <a:buChar char="○"/>
            </a:pPr>
            <a:r>
              <a:rPr lang="en"/>
              <a:t>Further investigate how the design of products influence thermal performance and user experience.</a:t>
            </a:r>
            <a:endParaRPr/>
          </a:p>
        </p:txBody>
      </p:sp>
      <p:sp>
        <p:nvSpPr>
          <p:cNvPr id="431" name="Google Shape;43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38"/>
          <p:cNvSpPr txBox="1"/>
          <p:nvPr>
            <p:ph type="ctrTitle"/>
          </p:nvPr>
        </p:nvSpPr>
        <p:spPr>
          <a:xfrm>
            <a:off x="2938225" y="1478825"/>
            <a:ext cx="5379900" cy="101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437" name="Google Shape;437;p38"/>
          <p:cNvSpPr txBox="1"/>
          <p:nvPr>
            <p:ph idx="1" type="body"/>
          </p:nvPr>
        </p:nvSpPr>
        <p:spPr>
          <a:xfrm>
            <a:off x="2938225" y="2602450"/>
            <a:ext cx="5387400" cy="172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Q&amp;A</a:t>
            </a:r>
            <a:endParaRPr sz="2400"/>
          </a:p>
        </p:txBody>
      </p:sp>
      <p:sp>
        <p:nvSpPr>
          <p:cNvPr id="438" name="Google Shape;43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1</a:t>
            </a:r>
            <a:endParaRPr/>
          </a:p>
        </p:txBody>
      </p:sp>
      <p:sp>
        <p:nvSpPr>
          <p:cNvPr id="444" name="Google Shape;444;p39"/>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Q: Does this work indicate the using of low power mode and the relationship between battery level and heat?</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en"/>
              <a:t>A: This work perform all experiments under standard power mode. The authors briefly discussed the relationship between battery levels and generated heat when charging the phone, but didn’t involve the detailed relationship study in their work.</a:t>
            </a:r>
            <a:endParaRPr/>
          </a:p>
        </p:txBody>
      </p:sp>
      <p:sp>
        <p:nvSpPr>
          <p:cNvPr id="445" name="Google Shape;44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2</a:t>
            </a:r>
            <a:endParaRPr/>
          </a:p>
        </p:txBody>
      </p:sp>
      <p:sp>
        <p:nvSpPr>
          <p:cNvPr id="451" name="Google Shape;45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Does this work use the proposed model to control CPUs for improvement?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 No. This work perform experiments and collects training data with the existing thermal management methods enabled. However, the proposed model only predicts the surface temperature. The authors didn’t proposed any improvement based on their temperature prediction model.</a:t>
            </a:r>
            <a:endParaRPr/>
          </a:p>
          <a:p>
            <a:pPr indent="0" lvl="0" marL="0" rtl="0" algn="l">
              <a:spcBef>
                <a:spcPts val="1600"/>
              </a:spcBef>
              <a:spcAft>
                <a:spcPts val="1600"/>
              </a:spcAft>
              <a:buNone/>
            </a:pPr>
            <a:r>
              <a:t/>
            </a:r>
            <a:endParaRPr/>
          </a:p>
        </p:txBody>
      </p:sp>
      <p:sp>
        <p:nvSpPr>
          <p:cNvPr id="452" name="Google Shape;45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3</a:t>
            </a:r>
            <a:endParaRPr/>
          </a:p>
        </p:txBody>
      </p:sp>
      <p:sp>
        <p:nvSpPr>
          <p:cNvPr id="458" name="Google Shape;45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How do the authors control </a:t>
            </a:r>
            <a:r>
              <a:rPr lang="en"/>
              <a:t>variables in </a:t>
            </a:r>
            <a:r>
              <a:rPr lang="en"/>
              <a:t>the experiments of the user experience 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The participants are required to play one specific game (Yokai Saga) for 20 minutes </a:t>
            </a:r>
            <a:r>
              <a:rPr lang="en"/>
              <a:t>continuously.</a:t>
            </a:r>
            <a:r>
              <a:rPr lang="en"/>
              <a:t> Participants are recommended to hold the phone in landscape-mode to avoid laying the phone down on the desk. </a:t>
            </a:r>
            <a:endParaRPr/>
          </a:p>
        </p:txBody>
      </p:sp>
      <p:sp>
        <p:nvSpPr>
          <p:cNvPr id="459" name="Google Shape;45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4</a:t>
            </a:r>
            <a:endParaRPr/>
          </a:p>
        </p:txBody>
      </p:sp>
      <p:sp>
        <p:nvSpPr>
          <p:cNvPr id="465" name="Google Shape;46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Will the smartphone protection cases affect the temperature of the smartphone?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Yes, it will. The authors measured the temperature changes when using Skype with and without a plastic protection case. The protection case is made of Thermoplastic Poly-Urethane (TPU) and Polycarbonate (PC) (thickness=1.5mm). The results show it takes 418 seconds to </a:t>
            </a:r>
            <a:r>
              <a:rPr lang="en"/>
              <a:t>r</a:t>
            </a:r>
            <a:r>
              <a:rPr lang="en"/>
              <a:t>each 45℃, it took 418 seconds (SD: 22) without the case and 643 seconds (SD: 46) with the case. As a result, the protection cases will increase the heating speed of the smartphone, while the final steady-state temperatures are similar.</a:t>
            </a:r>
            <a:endParaRPr/>
          </a:p>
        </p:txBody>
      </p:sp>
      <p:sp>
        <p:nvSpPr>
          <p:cNvPr id="466" name="Google Shape;46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5</a:t>
            </a:r>
            <a:endParaRPr/>
          </a:p>
        </p:txBody>
      </p:sp>
      <p:sp>
        <p:nvSpPr>
          <p:cNvPr id="472" name="Google Shape;472;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Do the authors use various in-built sensors to measure the temperature?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For the investigation part, the authors use </a:t>
            </a:r>
            <a:r>
              <a:rPr lang="en"/>
              <a:t>an infrared (IR)</a:t>
            </a:r>
            <a:r>
              <a:rPr lang="en"/>
              <a:t> camera to measure the surface and components temperature of the smartphone. There are no inbuilt sensors involved in this part. When building the temperature prediction model, the authors collected the CPU and battery </a:t>
            </a:r>
            <a:r>
              <a:rPr lang="en"/>
              <a:t>temperature</a:t>
            </a:r>
            <a:r>
              <a:rPr lang="en"/>
              <a:t> from inbuilt sensors as training features.  </a:t>
            </a:r>
            <a:endParaRPr/>
          </a:p>
        </p:txBody>
      </p:sp>
      <p:sp>
        <p:nvSpPr>
          <p:cNvPr id="473" name="Google Shape;47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6</a:t>
            </a:r>
            <a:endParaRPr/>
          </a:p>
        </p:txBody>
      </p:sp>
      <p:sp>
        <p:nvSpPr>
          <p:cNvPr id="479" name="Google Shape;479;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Is the proposed temperature prediction model general for all smartphones?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No. The author mentioned this in the limitations that their prediction model is device-dependent and requires a new model training process with new phones.</a:t>
            </a:r>
            <a:endParaRPr/>
          </a:p>
        </p:txBody>
      </p:sp>
      <p:sp>
        <p:nvSpPr>
          <p:cNvPr id="480" name="Google Shape;48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5"/>
          <p:cNvSpPr txBox="1"/>
          <p:nvPr>
            <p:ph type="title"/>
          </p:nvPr>
        </p:nvSpPr>
        <p:spPr>
          <a:xfrm>
            <a:off x="2894475" y="450971"/>
            <a:ext cx="5740800" cy="14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Backup Slides</a:t>
            </a:r>
            <a:endParaRPr/>
          </a:p>
        </p:txBody>
      </p:sp>
      <p:sp>
        <p:nvSpPr>
          <p:cNvPr id="486" name="Google Shape;48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19"/>
          <p:cNvSpPr txBox="1"/>
          <p:nvPr>
            <p:ph type="title"/>
          </p:nvPr>
        </p:nvSpPr>
        <p:spPr>
          <a:xfrm>
            <a:off x="2894475" y="450971"/>
            <a:ext cx="5740800" cy="14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53" name="Google Shape;253;p19"/>
          <p:cNvSpPr txBox="1"/>
          <p:nvPr>
            <p:ph idx="1" type="body"/>
          </p:nvPr>
        </p:nvSpPr>
        <p:spPr>
          <a:xfrm>
            <a:off x="2894475" y="1938950"/>
            <a:ext cx="5740800" cy="264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AutoNum type="arabicPeriod"/>
            </a:pPr>
            <a:r>
              <a:rPr lang="en" sz="1800">
                <a:solidFill>
                  <a:schemeClr val="dk2"/>
                </a:solidFill>
              </a:rPr>
              <a:t>Background</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en" sz="1800">
                <a:solidFill>
                  <a:schemeClr val="dk2"/>
                </a:solidFill>
              </a:rPr>
              <a:t>Related Work</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en" sz="1800">
                <a:solidFill>
                  <a:schemeClr val="dk2"/>
                </a:solidFill>
              </a:rPr>
              <a:t>Approaches &amp; Solutions</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en" sz="1800">
                <a:solidFill>
                  <a:schemeClr val="dk2"/>
                </a:solidFill>
              </a:rPr>
              <a:t>Results</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en" sz="1800">
                <a:solidFill>
                  <a:schemeClr val="dk2"/>
                </a:solidFill>
              </a:rPr>
              <a:t>Summary</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en" sz="1800">
                <a:solidFill>
                  <a:schemeClr val="dk2"/>
                </a:solidFill>
              </a:rPr>
              <a:t>Future Work</a:t>
            </a:r>
            <a:endParaRPr/>
          </a:p>
        </p:txBody>
      </p:sp>
      <p:sp>
        <p:nvSpPr>
          <p:cNvPr id="254" name="Google Shape;25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Voltage and Frequency Scaling (</a:t>
            </a:r>
            <a:r>
              <a:rPr lang="en"/>
              <a:t>DVFS)</a:t>
            </a:r>
            <a:endParaRPr/>
          </a:p>
        </p:txBody>
      </p:sp>
      <p:sp>
        <p:nvSpPr>
          <p:cNvPr id="492" name="Google Shape;492;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t>
            </a:r>
            <a:r>
              <a:rPr lang="en"/>
              <a:t>wo power saving techniques:</a:t>
            </a:r>
            <a:endParaRPr/>
          </a:p>
          <a:p>
            <a:pPr indent="-317500" lvl="1" marL="914400" rtl="0" algn="l">
              <a:spcBef>
                <a:spcPts val="1000"/>
              </a:spcBef>
              <a:spcAft>
                <a:spcPts val="0"/>
              </a:spcAft>
              <a:buSzPts val="1400"/>
              <a:buChar char="○"/>
            </a:pPr>
            <a:r>
              <a:rPr lang="en"/>
              <a:t>Dynamic frequency scaling</a:t>
            </a:r>
            <a:endParaRPr/>
          </a:p>
          <a:p>
            <a:pPr indent="-317500" lvl="1" marL="914400" rtl="0" algn="l">
              <a:spcBef>
                <a:spcPts val="1000"/>
              </a:spcBef>
              <a:spcAft>
                <a:spcPts val="0"/>
              </a:spcAft>
              <a:buSzPts val="1400"/>
              <a:buChar char="○"/>
            </a:pPr>
            <a:r>
              <a:rPr lang="en"/>
              <a:t>Dynamic voltage scaling</a:t>
            </a:r>
            <a:endParaRPr/>
          </a:p>
          <a:p>
            <a:pPr indent="-342900" lvl="0" marL="457200" rtl="0" algn="l">
              <a:spcBef>
                <a:spcPts val="1000"/>
              </a:spcBef>
              <a:spcAft>
                <a:spcPts val="0"/>
              </a:spcAft>
              <a:buSzPts val="1800"/>
              <a:buChar char="●"/>
            </a:pPr>
            <a:r>
              <a:rPr lang="en"/>
              <a:t>Benefits:</a:t>
            </a:r>
            <a:endParaRPr/>
          </a:p>
          <a:p>
            <a:pPr indent="-317500" lvl="1" marL="914400" rtl="0" algn="l">
              <a:spcBef>
                <a:spcPts val="1000"/>
              </a:spcBef>
              <a:spcAft>
                <a:spcPts val="0"/>
              </a:spcAft>
              <a:buSzPts val="1400"/>
              <a:buChar char="○"/>
            </a:pPr>
            <a:r>
              <a:rPr lang="en"/>
              <a:t>Helps preserve battery on mobile devices</a:t>
            </a:r>
            <a:endParaRPr/>
          </a:p>
          <a:p>
            <a:pPr indent="-317500" lvl="1" marL="914400" rtl="0" algn="l">
              <a:spcBef>
                <a:spcPts val="1000"/>
              </a:spcBef>
              <a:spcAft>
                <a:spcPts val="0"/>
              </a:spcAft>
              <a:buSzPts val="1400"/>
              <a:buChar char="○"/>
            </a:pPr>
            <a:r>
              <a:rPr lang="en"/>
              <a:t>Decreases cooling cost and noise</a:t>
            </a:r>
            <a:endParaRPr/>
          </a:p>
          <a:p>
            <a:pPr indent="-317500" lvl="1" marL="914400" rtl="0" algn="l">
              <a:spcBef>
                <a:spcPts val="1000"/>
              </a:spcBef>
              <a:spcAft>
                <a:spcPts val="1000"/>
              </a:spcAft>
              <a:buSzPts val="1400"/>
              <a:buChar char="○"/>
            </a:pPr>
            <a:r>
              <a:rPr lang="en"/>
              <a:t>Security measurement for overheated systems</a:t>
            </a:r>
            <a:endParaRPr/>
          </a:p>
        </p:txBody>
      </p:sp>
      <p:sp>
        <p:nvSpPr>
          <p:cNvPr id="493" name="Google Shape;493;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Threats of Smartphone Overheating</a:t>
            </a:r>
            <a:endParaRPr/>
          </a:p>
        </p:txBody>
      </p:sp>
      <p:sp>
        <p:nvSpPr>
          <p:cNvPr id="499" name="Google Shape;49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a:t>
            </a:r>
            <a:r>
              <a:rPr lang="en"/>
              <a:t>ggravate a thermal-regulatory disorder </a:t>
            </a:r>
            <a:endParaRPr/>
          </a:p>
          <a:p>
            <a:pPr indent="-342900" lvl="0" marL="457200" rtl="0" algn="l">
              <a:spcBef>
                <a:spcPts val="0"/>
              </a:spcBef>
              <a:spcAft>
                <a:spcPts val="0"/>
              </a:spcAft>
              <a:buSzPts val="1800"/>
              <a:buChar char="●"/>
            </a:pPr>
            <a:r>
              <a:rPr lang="en"/>
              <a:t>Thermal pain</a:t>
            </a:r>
            <a:endParaRPr/>
          </a:p>
          <a:p>
            <a:pPr indent="-342900" lvl="0" marL="457200" rtl="0" algn="l">
              <a:spcBef>
                <a:spcPts val="0"/>
              </a:spcBef>
              <a:spcAft>
                <a:spcPts val="0"/>
              </a:spcAft>
              <a:buSzPts val="1800"/>
              <a:buChar char="●"/>
            </a:pPr>
            <a:r>
              <a:rPr lang="en"/>
              <a:t>Skin burns</a:t>
            </a:r>
            <a:endParaRPr/>
          </a:p>
          <a:p>
            <a:pPr indent="-342900" lvl="0" marL="457200" rtl="0" algn="l">
              <a:spcBef>
                <a:spcPts val="0"/>
              </a:spcBef>
              <a:spcAft>
                <a:spcPts val="0"/>
              </a:spcAft>
              <a:buSzPts val="1800"/>
              <a:buChar char="●"/>
            </a:pPr>
            <a:r>
              <a:rPr lang="en"/>
              <a:t>Skin aging</a:t>
            </a:r>
            <a:endParaRPr/>
          </a:p>
          <a:p>
            <a:pPr indent="0" lvl="0" marL="0" rtl="0" algn="l">
              <a:spcBef>
                <a:spcPts val="1600"/>
              </a:spcBef>
              <a:spcAft>
                <a:spcPts val="1600"/>
              </a:spcAft>
              <a:buNone/>
            </a:pPr>
            <a:r>
              <a:t/>
            </a:r>
            <a:endParaRPr/>
          </a:p>
        </p:txBody>
      </p:sp>
      <p:sp>
        <p:nvSpPr>
          <p:cNvPr id="500" name="Google Shape;500;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Correlation-based Feature Selection (CFS)</a:t>
            </a:r>
            <a:endParaRPr/>
          </a:p>
        </p:txBody>
      </p:sp>
      <p:sp>
        <p:nvSpPr>
          <p:cNvPr id="506" name="Google Shape;50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S</a:t>
            </a:r>
            <a:r>
              <a:rPr lang="en"/>
              <a:t>elects the top 8 features that are highly correlated with the predictive variable but are less correlated with one another</a:t>
            </a:r>
            <a:endParaRPr/>
          </a:p>
          <a:p>
            <a:pPr indent="-342900" lvl="0" marL="457200" rtl="0" algn="l">
              <a:lnSpc>
                <a:spcPct val="100000"/>
              </a:lnSpc>
              <a:spcBef>
                <a:spcPts val="1000"/>
              </a:spcBef>
              <a:spcAft>
                <a:spcPts val="0"/>
              </a:spcAft>
              <a:buSzPts val="1800"/>
              <a:buChar char="●"/>
            </a:pPr>
            <a:r>
              <a:rPr lang="en"/>
              <a:t>Based on the CorrelationAttributeEval in Weka Library</a:t>
            </a:r>
            <a:endParaRPr/>
          </a:p>
          <a:p>
            <a:pPr indent="-342900" lvl="0" marL="457200" rtl="0" algn="l">
              <a:lnSpc>
                <a:spcPct val="100000"/>
              </a:lnSpc>
              <a:spcBef>
                <a:spcPts val="1000"/>
              </a:spcBef>
              <a:spcAft>
                <a:spcPts val="0"/>
              </a:spcAft>
              <a:buSzPts val="1800"/>
              <a:buChar char="●"/>
            </a:pPr>
            <a:r>
              <a:rPr lang="en"/>
              <a:t>Evaluates the worth of an attribute by measuring the </a:t>
            </a:r>
            <a:r>
              <a:rPr lang="en"/>
              <a:t>Pearson's </a:t>
            </a:r>
            <a:r>
              <a:rPr lang="en"/>
              <a:t>correlation between it and the class.</a:t>
            </a:r>
            <a:endParaRPr/>
          </a:p>
          <a:p>
            <a:pPr indent="-342900" lvl="0" marL="457200" rtl="0" algn="l">
              <a:lnSpc>
                <a:spcPct val="100000"/>
              </a:lnSpc>
              <a:spcBef>
                <a:spcPts val="1000"/>
              </a:spcBef>
              <a:spcAft>
                <a:spcPts val="1000"/>
              </a:spcAft>
              <a:buSzPts val="1800"/>
              <a:buChar char="●"/>
            </a:pPr>
            <a:r>
              <a:rPr lang="en"/>
              <a:t>Nominal attributes are considered on a value by value basis by treating each value as an indicator. An overall correlation for a nominal attribute is arrived at via a weighted average.</a:t>
            </a:r>
            <a:endParaRPr/>
          </a:p>
        </p:txBody>
      </p:sp>
      <p:sp>
        <p:nvSpPr>
          <p:cNvPr id="507" name="Google Shape;50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Component-level </a:t>
            </a:r>
            <a:r>
              <a:rPr lang="en"/>
              <a:t>Measurement</a:t>
            </a:r>
            <a:endParaRPr/>
          </a:p>
        </p:txBody>
      </p:sp>
      <p:sp>
        <p:nvSpPr>
          <p:cNvPr id="513" name="Google Shape;51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14" name="Google Shape;51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5" name="Google Shape;515;p49"/>
          <p:cNvPicPr preferRelativeResize="0"/>
          <p:nvPr/>
        </p:nvPicPr>
        <p:blipFill rotWithShape="1">
          <a:blip r:embed="rId3">
            <a:alphaModFix/>
          </a:blip>
          <a:srcRect b="19980" l="0" r="50233" t="0"/>
          <a:stretch/>
        </p:blipFill>
        <p:spPr>
          <a:xfrm>
            <a:off x="4724400" y="1892625"/>
            <a:ext cx="3684851" cy="2559325"/>
          </a:xfrm>
          <a:prstGeom prst="rect">
            <a:avLst/>
          </a:prstGeom>
          <a:noFill/>
          <a:ln>
            <a:noFill/>
          </a:ln>
        </p:spPr>
      </p:pic>
      <p:pic>
        <p:nvPicPr>
          <p:cNvPr id="516" name="Google Shape;516;p49"/>
          <p:cNvPicPr preferRelativeResize="0"/>
          <p:nvPr/>
        </p:nvPicPr>
        <p:blipFill>
          <a:blip r:embed="rId4">
            <a:alphaModFix/>
          </a:blip>
          <a:stretch>
            <a:fillRect/>
          </a:stretch>
        </p:blipFill>
        <p:spPr>
          <a:xfrm>
            <a:off x="695125" y="1861575"/>
            <a:ext cx="3449551" cy="2559325"/>
          </a:xfrm>
          <a:prstGeom prst="rect">
            <a:avLst/>
          </a:prstGeom>
          <a:noFill/>
          <a:ln>
            <a:noFill/>
          </a:ln>
        </p:spPr>
      </p:pic>
      <p:sp>
        <p:nvSpPr>
          <p:cNvPr id="517" name="Google Shape;517;p49"/>
          <p:cNvSpPr txBox="1"/>
          <p:nvPr/>
        </p:nvSpPr>
        <p:spPr>
          <a:xfrm>
            <a:off x="386775" y="1236681"/>
            <a:ext cx="420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The steady-state temperatures of AP and</a:t>
            </a:r>
            <a:endParaRPr b="1">
              <a:solidFill>
                <a:schemeClr val="dk1"/>
              </a:solidFill>
            </a:endParaRPr>
          </a:p>
          <a:p>
            <a:pPr indent="0" lvl="0" marL="0" rtl="0" algn="ctr">
              <a:spcBef>
                <a:spcPts val="0"/>
              </a:spcBef>
              <a:spcAft>
                <a:spcPts val="0"/>
              </a:spcAft>
              <a:buNone/>
            </a:pPr>
            <a:r>
              <a:rPr b="1" lang="en">
                <a:solidFill>
                  <a:schemeClr val="dk1"/>
                </a:solidFill>
              </a:rPr>
              <a:t>Wi-Fi chip during 10 minute network transmissions.</a:t>
            </a:r>
            <a:endParaRPr b="1">
              <a:solidFill>
                <a:schemeClr val="dk1"/>
              </a:solidFill>
            </a:endParaRPr>
          </a:p>
        </p:txBody>
      </p:sp>
      <p:sp>
        <p:nvSpPr>
          <p:cNvPr id="518" name="Google Shape;518;p49"/>
          <p:cNvSpPr txBox="1"/>
          <p:nvPr/>
        </p:nvSpPr>
        <p:spPr>
          <a:xfrm>
            <a:off x="4724400" y="1274481"/>
            <a:ext cx="3816900" cy="3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Surface temperature during CPU-intensive work loading.</a:t>
            </a:r>
            <a:endParaRPr b="1">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in Temperature Prediction Model</a:t>
            </a:r>
            <a:endParaRPr/>
          </a:p>
        </p:txBody>
      </p:sp>
      <p:sp>
        <p:nvSpPr>
          <p:cNvPr id="524" name="Google Shape;524;p5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CorrelationAttributeEval :</a:t>
            </a:r>
            <a:endParaRPr/>
          </a:p>
          <a:p>
            <a:pPr indent="-317500" lvl="1" marL="914400" rtl="0" algn="l">
              <a:spcBef>
                <a:spcPts val="0"/>
              </a:spcBef>
              <a:spcAft>
                <a:spcPts val="0"/>
              </a:spcAft>
              <a:buSzPts val="1400"/>
              <a:buChar char="○"/>
            </a:pPr>
            <a:r>
              <a:rPr lang="en"/>
              <a:t>Evaluates the worth of an attribute by measuring the correlation (Pearson's) between it and the class.</a:t>
            </a:r>
            <a:endParaRPr/>
          </a:p>
          <a:p>
            <a:pPr indent="-317500" lvl="1" marL="914400" rtl="0" algn="l">
              <a:spcBef>
                <a:spcPts val="0"/>
              </a:spcBef>
              <a:spcAft>
                <a:spcPts val="0"/>
              </a:spcAft>
              <a:buSzPts val="1400"/>
              <a:buChar char="○"/>
            </a:pPr>
            <a:r>
              <a:rPr lang="en"/>
              <a:t>Nominal attributes are considered on a value by value basis by treating each value as an indicator. An overall correlation for a nominal attribute is arrived at via a weighted average.</a:t>
            </a:r>
            <a:endParaRPr/>
          </a:p>
        </p:txBody>
      </p:sp>
      <p:sp>
        <p:nvSpPr>
          <p:cNvPr id="525" name="Google Shape;52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6" name="Google Shape;526;p50"/>
          <p:cNvPicPr preferRelativeResize="0"/>
          <p:nvPr/>
        </p:nvPicPr>
        <p:blipFill>
          <a:blip r:embed="rId3">
            <a:alphaModFix/>
          </a:blip>
          <a:stretch>
            <a:fillRect/>
          </a:stretch>
        </p:blipFill>
        <p:spPr>
          <a:xfrm>
            <a:off x="4658252" y="1302550"/>
            <a:ext cx="4485751" cy="3266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1"/>
          <p:cNvSpPr txBox="1"/>
          <p:nvPr>
            <p:ph type="title"/>
          </p:nvPr>
        </p:nvSpPr>
        <p:spPr>
          <a:xfrm>
            <a:off x="311700" y="445025"/>
            <a:ext cx="4430700" cy="12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Temperature Prediction Model on Different Phones</a:t>
            </a:r>
            <a:endParaRPr/>
          </a:p>
          <a:p>
            <a:pPr indent="0" lvl="0" marL="0" rtl="0" algn="l">
              <a:spcBef>
                <a:spcPts val="0"/>
              </a:spcBef>
              <a:spcAft>
                <a:spcPts val="0"/>
              </a:spcAft>
              <a:buNone/>
            </a:pPr>
            <a:r>
              <a:t/>
            </a:r>
            <a:endParaRPr/>
          </a:p>
        </p:txBody>
      </p:sp>
      <p:sp>
        <p:nvSpPr>
          <p:cNvPr id="532" name="Google Shape;532;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33" name="Google Shape;53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4" name="Google Shape;534;p51"/>
          <p:cNvPicPr preferRelativeResize="0"/>
          <p:nvPr/>
        </p:nvPicPr>
        <p:blipFill>
          <a:blip r:embed="rId3">
            <a:alphaModFix/>
          </a:blip>
          <a:stretch>
            <a:fillRect/>
          </a:stretch>
        </p:blipFill>
        <p:spPr>
          <a:xfrm>
            <a:off x="4959956" y="0"/>
            <a:ext cx="3872338"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Facts</a:t>
            </a:r>
            <a:endParaRPr/>
          </a:p>
        </p:txBody>
      </p:sp>
      <p:sp>
        <p:nvSpPr>
          <p:cNvPr id="540" name="Google Shape;540;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GPS in your phone will generate much heat</a:t>
            </a:r>
            <a:r>
              <a:rPr lang="en"/>
              <a:t> despi</a:t>
            </a:r>
            <a:r>
              <a:rPr lang="en"/>
              <a:t>te its relatively high power consumption, but direct sunlight exposure will.</a:t>
            </a:r>
            <a:endParaRPr/>
          </a:p>
          <a:p>
            <a:pPr indent="-317500" lvl="0" marL="457200" rtl="0" algn="l">
              <a:spcBef>
                <a:spcPts val="0"/>
              </a:spcBef>
              <a:spcAft>
                <a:spcPts val="0"/>
              </a:spcAft>
              <a:buSzPts val="1400"/>
              <a:buChar char="●"/>
            </a:pPr>
            <a:r>
              <a:rPr lang="en"/>
              <a:t>Ubiquitous usage analysis</a:t>
            </a:r>
            <a:endParaRPr/>
          </a:p>
          <a:p>
            <a:pPr indent="-317500" lvl="1" marL="914400" rtl="0" algn="l">
              <a:spcBef>
                <a:spcPts val="1000"/>
              </a:spcBef>
              <a:spcAft>
                <a:spcPts val="0"/>
              </a:spcAft>
              <a:buSzPts val="1400"/>
              <a:buChar char="○"/>
            </a:pPr>
            <a:r>
              <a:rPr lang="en"/>
              <a:t>AR/VR application may cause heavy computing and make the surface exceed thermal pain threshold in minutes.</a:t>
            </a:r>
            <a:endParaRPr/>
          </a:p>
          <a:p>
            <a:pPr indent="-342900" lvl="0" marL="457200" rtl="0" algn="l">
              <a:spcBef>
                <a:spcPts val="0"/>
              </a:spcBef>
              <a:spcAft>
                <a:spcPts val="0"/>
              </a:spcAft>
              <a:buSzPts val="1800"/>
              <a:buChar char="●"/>
            </a:pPr>
            <a:r>
              <a:rPr lang="en"/>
              <a:t>Charging algorithm.</a:t>
            </a:r>
            <a:endParaRPr/>
          </a:p>
        </p:txBody>
      </p:sp>
      <p:sp>
        <p:nvSpPr>
          <p:cNvPr id="541" name="Google Shape;541;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2" name="Google Shape;542;p52"/>
          <p:cNvPicPr preferRelativeResize="0"/>
          <p:nvPr/>
        </p:nvPicPr>
        <p:blipFill>
          <a:blip r:embed="rId3">
            <a:alphaModFix/>
          </a:blip>
          <a:stretch>
            <a:fillRect/>
          </a:stretch>
        </p:blipFill>
        <p:spPr>
          <a:xfrm>
            <a:off x="4444076" y="2642525"/>
            <a:ext cx="3495819" cy="2252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 </a:t>
            </a:r>
            <a:r>
              <a:rPr lang="en"/>
              <a:t>Overheating Smartphones</a:t>
            </a:r>
            <a:endParaRPr/>
          </a:p>
        </p:txBody>
      </p:sp>
      <p:pic>
        <p:nvPicPr>
          <p:cNvPr id="260" name="Google Shape;260;p20"/>
          <p:cNvPicPr preferRelativeResize="0"/>
          <p:nvPr/>
        </p:nvPicPr>
        <p:blipFill>
          <a:blip r:embed="rId3">
            <a:alphaModFix/>
          </a:blip>
          <a:stretch>
            <a:fillRect/>
          </a:stretch>
        </p:blipFill>
        <p:spPr>
          <a:xfrm>
            <a:off x="1234875" y="1152475"/>
            <a:ext cx="6783275" cy="269825"/>
          </a:xfrm>
          <a:prstGeom prst="rect">
            <a:avLst/>
          </a:prstGeom>
          <a:noFill/>
          <a:ln>
            <a:noFill/>
          </a:ln>
        </p:spPr>
      </p:pic>
      <p:pic>
        <p:nvPicPr>
          <p:cNvPr id="261" name="Google Shape;261;p20"/>
          <p:cNvPicPr preferRelativeResize="0"/>
          <p:nvPr/>
        </p:nvPicPr>
        <p:blipFill>
          <a:blip r:embed="rId4">
            <a:alphaModFix/>
          </a:blip>
          <a:stretch>
            <a:fillRect/>
          </a:stretch>
        </p:blipFill>
        <p:spPr>
          <a:xfrm>
            <a:off x="124825" y="1785748"/>
            <a:ext cx="4695677" cy="1630000"/>
          </a:xfrm>
          <a:prstGeom prst="rect">
            <a:avLst/>
          </a:prstGeom>
          <a:noFill/>
          <a:ln>
            <a:noFill/>
          </a:ln>
        </p:spPr>
      </p:pic>
      <p:pic>
        <p:nvPicPr>
          <p:cNvPr id="262" name="Google Shape;262;p20"/>
          <p:cNvPicPr preferRelativeResize="0"/>
          <p:nvPr/>
        </p:nvPicPr>
        <p:blipFill>
          <a:blip r:embed="rId5">
            <a:alphaModFix/>
          </a:blip>
          <a:stretch>
            <a:fillRect/>
          </a:stretch>
        </p:blipFill>
        <p:spPr>
          <a:xfrm>
            <a:off x="5222002" y="1557050"/>
            <a:ext cx="3424129" cy="3416399"/>
          </a:xfrm>
          <a:prstGeom prst="rect">
            <a:avLst/>
          </a:prstGeom>
          <a:noFill/>
          <a:ln>
            <a:noFill/>
          </a:ln>
        </p:spPr>
      </p:pic>
      <p:pic>
        <p:nvPicPr>
          <p:cNvPr id="263" name="Google Shape;263;p20"/>
          <p:cNvPicPr preferRelativeResize="0"/>
          <p:nvPr/>
        </p:nvPicPr>
        <p:blipFill>
          <a:blip r:embed="rId6">
            <a:alphaModFix/>
          </a:blip>
          <a:stretch>
            <a:fillRect/>
          </a:stretch>
        </p:blipFill>
        <p:spPr>
          <a:xfrm>
            <a:off x="184050" y="3086550"/>
            <a:ext cx="5416376" cy="1288050"/>
          </a:xfrm>
          <a:prstGeom prst="rect">
            <a:avLst/>
          </a:prstGeom>
          <a:noFill/>
          <a:ln>
            <a:noFill/>
          </a:ln>
        </p:spPr>
      </p:pic>
      <p:pic>
        <p:nvPicPr>
          <p:cNvPr id="264" name="Google Shape;264;p20"/>
          <p:cNvPicPr preferRelativeResize="0"/>
          <p:nvPr/>
        </p:nvPicPr>
        <p:blipFill>
          <a:blip r:embed="rId7">
            <a:alphaModFix/>
          </a:blip>
          <a:stretch>
            <a:fillRect/>
          </a:stretch>
        </p:blipFill>
        <p:spPr>
          <a:xfrm>
            <a:off x="3302600" y="1835250"/>
            <a:ext cx="5116300" cy="1531000"/>
          </a:xfrm>
          <a:prstGeom prst="rect">
            <a:avLst/>
          </a:prstGeom>
          <a:noFill/>
          <a:ln>
            <a:noFill/>
          </a:ln>
        </p:spPr>
      </p:pic>
      <p:sp>
        <p:nvSpPr>
          <p:cNvPr id="265" name="Google Shape;26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 Heat Transfer Basics</a:t>
            </a:r>
            <a:endParaRPr/>
          </a:p>
        </p:txBody>
      </p:sp>
      <p:sp>
        <p:nvSpPr>
          <p:cNvPr id="271" name="Google Shape;27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Two major heat transfer routes: Conduction &amp; Convection</a:t>
            </a:r>
            <a:endParaRPr/>
          </a:p>
          <a:p>
            <a:pPr indent="-342900" lvl="0" marL="457200" rtl="0" algn="l">
              <a:lnSpc>
                <a:spcPct val="100000"/>
              </a:lnSpc>
              <a:spcBef>
                <a:spcPts val="1000"/>
              </a:spcBef>
              <a:spcAft>
                <a:spcPts val="0"/>
              </a:spcAft>
              <a:buSzPts val="1800"/>
              <a:buChar char="●"/>
            </a:pPr>
            <a:r>
              <a:rPr lang="en"/>
              <a:t>Smartphones are comprised of multiple layers, heat mostly transfer in vertical directions across multiple layers</a:t>
            </a:r>
            <a:endParaRPr/>
          </a:p>
          <a:p>
            <a:pPr indent="-342900" lvl="0" marL="457200" rtl="0" algn="l">
              <a:lnSpc>
                <a:spcPct val="100000"/>
              </a:lnSpc>
              <a:spcBef>
                <a:spcPts val="1000"/>
              </a:spcBef>
              <a:spcAft>
                <a:spcPts val="1000"/>
              </a:spcAft>
              <a:buSzPts val="1800"/>
              <a:buChar char="●"/>
            </a:pPr>
            <a:r>
              <a:rPr lang="en"/>
              <a:t>Heat releases to the air with the temperature change rate decreases and finally reaches a steady-state (steady-state temperature)</a:t>
            </a:r>
            <a:endParaRPr/>
          </a:p>
        </p:txBody>
      </p:sp>
      <p:grpSp>
        <p:nvGrpSpPr>
          <p:cNvPr id="272" name="Google Shape;272;p21"/>
          <p:cNvGrpSpPr/>
          <p:nvPr/>
        </p:nvGrpSpPr>
        <p:grpSpPr>
          <a:xfrm>
            <a:off x="2666750" y="2996650"/>
            <a:ext cx="3353300" cy="2097775"/>
            <a:chOff x="2954350" y="2920450"/>
            <a:chExt cx="3353300" cy="2097775"/>
          </a:xfrm>
        </p:grpSpPr>
        <p:pic>
          <p:nvPicPr>
            <p:cNvPr id="273" name="Google Shape;273;p21"/>
            <p:cNvPicPr preferRelativeResize="0"/>
            <p:nvPr/>
          </p:nvPicPr>
          <p:blipFill>
            <a:blip r:embed="rId3">
              <a:alphaModFix/>
            </a:blip>
            <a:stretch>
              <a:fillRect/>
            </a:stretch>
          </p:blipFill>
          <p:spPr>
            <a:xfrm>
              <a:off x="3285750" y="2920450"/>
              <a:ext cx="3021901" cy="1758700"/>
            </a:xfrm>
            <a:prstGeom prst="rect">
              <a:avLst/>
            </a:prstGeom>
            <a:noFill/>
            <a:ln>
              <a:noFill/>
            </a:ln>
          </p:spPr>
        </p:pic>
        <p:cxnSp>
          <p:nvCxnSpPr>
            <p:cNvPr id="274" name="Google Shape;274;p21"/>
            <p:cNvCxnSpPr/>
            <p:nvPr/>
          </p:nvCxnSpPr>
          <p:spPr>
            <a:xfrm>
              <a:off x="3299900" y="2920450"/>
              <a:ext cx="0" cy="1875600"/>
            </a:xfrm>
            <a:prstGeom prst="straightConnector1">
              <a:avLst/>
            </a:prstGeom>
            <a:noFill/>
            <a:ln cap="flat" cmpd="sng" w="19050">
              <a:solidFill>
                <a:srgbClr val="FF0000"/>
              </a:solidFill>
              <a:prstDash val="dash"/>
              <a:round/>
              <a:headEnd len="med" w="med" type="triangle"/>
              <a:tailEnd len="med" w="med" type="triangle"/>
            </a:ln>
          </p:spPr>
        </p:cxnSp>
        <p:cxnSp>
          <p:nvCxnSpPr>
            <p:cNvPr id="275" name="Google Shape;275;p21"/>
            <p:cNvCxnSpPr/>
            <p:nvPr/>
          </p:nvCxnSpPr>
          <p:spPr>
            <a:xfrm rot="10800000">
              <a:off x="3640800" y="4762325"/>
              <a:ext cx="2311800" cy="0"/>
            </a:xfrm>
            <a:prstGeom prst="straightConnector1">
              <a:avLst/>
            </a:prstGeom>
            <a:noFill/>
            <a:ln cap="flat" cmpd="sng" w="28575">
              <a:solidFill>
                <a:srgbClr val="FF0000"/>
              </a:solidFill>
              <a:prstDash val="solid"/>
              <a:round/>
              <a:headEnd len="med" w="med" type="triangle"/>
              <a:tailEnd len="med" w="med" type="triangle"/>
            </a:ln>
          </p:spPr>
        </p:cxnSp>
        <p:sp>
          <p:nvSpPr>
            <p:cNvPr id="276" name="Google Shape;276;p21"/>
            <p:cNvSpPr txBox="1"/>
            <p:nvPr/>
          </p:nvSpPr>
          <p:spPr>
            <a:xfrm rot="-5400000">
              <a:off x="2286100" y="3619950"/>
              <a:ext cx="1696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Minor Heat Transfer</a:t>
              </a:r>
              <a:endParaRPr sz="1200"/>
            </a:p>
          </p:txBody>
        </p:sp>
        <p:sp>
          <p:nvSpPr>
            <p:cNvPr id="277" name="Google Shape;277;p21"/>
            <p:cNvSpPr txBox="1"/>
            <p:nvPr/>
          </p:nvSpPr>
          <p:spPr>
            <a:xfrm>
              <a:off x="3921938" y="4705325"/>
              <a:ext cx="18753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Major</a:t>
              </a:r>
              <a:r>
                <a:rPr lang="en" sz="1200"/>
                <a:t> Heat Transfer</a:t>
              </a:r>
              <a:endParaRPr sz="1200"/>
            </a:p>
          </p:txBody>
        </p:sp>
      </p:grpSp>
      <p:sp>
        <p:nvSpPr>
          <p:cNvPr id="278" name="Google Shape;27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Background - </a:t>
            </a:r>
            <a:r>
              <a:rPr lang="en" sz="2400"/>
              <a:t>Mobile Thermal Management Techniques</a:t>
            </a:r>
            <a:endParaRPr sz="2400"/>
          </a:p>
        </p:txBody>
      </p:sp>
      <p:sp>
        <p:nvSpPr>
          <p:cNvPr id="284" name="Google Shape;28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Passive Cooling</a:t>
            </a:r>
            <a:endParaRPr/>
          </a:p>
          <a:p>
            <a:pPr indent="-317500" lvl="1" marL="914400" rtl="0" algn="l">
              <a:lnSpc>
                <a:spcPct val="100000"/>
              </a:lnSpc>
              <a:spcBef>
                <a:spcPts val="1000"/>
              </a:spcBef>
              <a:spcAft>
                <a:spcPts val="0"/>
              </a:spcAft>
              <a:buSzPts val="1400"/>
              <a:buChar char="○"/>
            </a:pPr>
            <a:r>
              <a:rPr lang="en"/>
              <a:t>Heat Pipe, Heat Sink, Thermal Interface Materials (Silicone Elastomer)</a:t>
            </a:r>
            <a:endParaRPr/>
          </a:p>
          <a:p>
            <a:pPr indent="-342900" lvl="0" marL="457200" rtl="0" algn="l">
              <a:lnSpc>
                <a:spcPct val="100000"/>
              </a:lnSpc>
              <a:spcBef>
                <a:spcPts val="1000"/>
              </a:spcBef>
              <a:spcAft>
                <a:spcPts val="0"/>
              </a:spcAft>
              <a:buSzPts val="1800"/>
              <a:buChar char="●"/>
            </a:pPr>
            <a:r>
              <a:rPr lang="en"/>
              <a:t>Active Cooling </a:t>
            </a:r>
            <a:r>
              <a:rPr lang="en" sz="1400"/>
              <a:t>(Not suitable for smartphones)</a:t>
            </a:r>
            <a:endParaRPr/>
          </a:p>
          <a:p>
            <a:pPr indent="-317500" lvl="1" marL="914400" rtl="0" algn="l">
              <a:lnSpc>
                <a:spcPct val="100000"/>
              </a:lnSpc>
              <a:spcBef>
                <a:spcPts val="1000"/>
              </a:spcBef>
              <a:spcAft>
                <a:spcPts val="0"/>
              </a:spcAft>
              <a:buSzPts val="1400"/>
              <a:buChar char="○"/>
            </a:pPr>
            <a:r>
              <a:rPr lang="en"/>
              <a:t>Forced Air, Forced Liquid Cooling</a:t>
            </a:r>
            <a:endParaRPr/>
          </a:p>
          <a:p>
            <a:pPr indent="-342900" lvl="0" marL="457200" rtl="0" algn="l">
              <a:lnSpc>
                <a:spcPct val="100000"/>
              </a:lnSpc>
              <a:spcBef>
                <a:spcPts val="1000"/>
              </a:spcBef>
              <a:spcAft>
                <a:spcPts val="0"/>
              </a:spcAft>
              <a:buSzPts val="1800"/>
              <a:buChar char="●"/>
            </a:pPr>
            <a:r>
              <a:rPr lang="en"/>
              <a:t>Electronic Component-level Thermal Management</a:t>
            </a:r>
            <a:endParaRPr/>
          </a:p>
          <a:p>
            <a:pPr indent="-317500" lvl="1" marL="914400" rtl="0" algn="l">
              <a:lnSpc>
                <a:spcPct val="100000"/>
              </a:lnSpc>
              <a:spcBef>
                <a:spcPts val="1000"/>
              </a:spcBef>
              <a:spcAft>
                <a:spcPts val="0"/>
              </a:spcAft>
              <a:buSzPts val="1400"/>
              <a:buChar char="○"/>
            </a:pPr>
            <a:r>
              <a:rPr lang="en"/>
              <a:t>Dynamic Voltage and Frequency Scaling (DVFS), CPU hot-plug</a:t>
            </a:r>
            <a:endParaRPr/>
          </a:p>
          <a:p>
            <a:pPr indent="-342900" lvl="0" marL="457200" rtl="0" algn="l">
              <a:lnSpc>
                <a:spcPct val="100000"/>
              </a:lnSpc>
              <a:spcBef>
                <a:spcPts val="1000"/>
              </a:spcBef>
              <a:spcAft>
                <a:spcPts val="0"/>
              </a:spcAft>
              <a:buSzPts val="1800"/>
              <a:buChar char="●"/>
            </a:pPr>
            <a:r>
              <a:rPr lang="en"/>
              <a:t>Operating System Kernel-level Thermal Management</a:t>
            </a:r>
            <a:endParaRPr/>
          </a:p>
          <a:p>
            <a:pPr indent="-317500" lvl="1" marL="914400" rtl="0" algn="l">
              <a:lnSpc>
                <a:spcPct val="100000"/>
              </a:lnSpc>
              <a:spcBef>
                <a:spcPts val="1000"/>
              </a:spcBef>
              <a:spcAft>
                <a:spcPts val="1000"/>
              </a:spcAft>
              <a:buSzPts val="1400"/>
              <a:buChar char="○"/>
            </a:pPr>
            <a:r>
              <a:rPr lang="en"/>
              <a:t>Android (Linux Kernel): Thermal Engine </a:t>
            </a:r>
            <a:endParaRPr/>
          </a:p>
        </p:txBody>
      </p:sp>
      <p:pic>
        <p:nvPicPr>
          <p:cNvPr id="285" name="Google Shape;285;p22"/>
          <p:cNvPicPr preferRelativeResize="0"/>
          <p:nvPr/>
        </p:nvPicPr>
        <p:blipFill>
          <a:blip r:embed="rId3">
            <a:alphaModFix/>
          </a:blip>
          <a:stretch>
            <a:fillRect/>
          </a:stretch>
        </p:blipFill>
        <p:spPr>
          <a:xfrm>
            <a:off x="7157263" y="1199575"/>
            <a:ext cx="1452999" cy="908275"/>
          </a:xfrm>
          <a:prstGeom prst="rect">
            <a:avLst/>
          </a:prstGeom>
          <a:noFill/>
          <a:ln>
            <a:noFill/>
          </a:ln>
        </p:spPr>
      </p:pic>
      <p:pic>
        <p:nvPicPr>
          <p:cNvPr id="286" name="Google Shape;286;p22"/>
          <p:cNvPicPr preferRelativeResize="0"/>
          <p:nvPr/>
        </p:nvPicPr>
        <p:blipFill>
          <a:blip r:embed="rId4">
            <a:alphaModFix/>
          </a:blip>
          <a:stretch>
            <a:fillRect/>
          </a:stretch>
        </p:blipFill>
        <p:spPr>
          <a:xfrm>
            <a:off x="7329900" y="2489750"/>
            <a:ext cx="1107700" cy="969241"/>
          </a:xfrm>
          <a:prstGeom prst="rect">
            <a:avLst/>
          </a:prstGeom>
          <a:noFill/>
          <a:ln>
            <a:noFill/>
          </a:ln>
        </p:spPr>
      </p:pic>
      <p:sp>
        <p:nvSpPr>
          <p:cNvPr id="287" name="Google Shape;28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22"/>
          <p:cNvSpPr txBox="1"/>
          <p:nvPr/>
        </p:nvSpPr>
        <p:spPr>
          <a:xfrm>
            <a:off x="7157307" y="2041563"/>
            <a:ext cx="1452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Heat Pipe</a:t>
            </a:r>
            <a:endParaRPr sz="1200"/>
          </a:p>
        </p:txBody>
      </p:sp>
      <p:sp>
        <p:nvSpPr>
          <p:cNvPr id="289" name="Google Shape;289;p22"/>
          <p:cNvSpPr txBox="1"/>
          <p:nvPr/>
        </p:nvSpPr>
        <p:spPr>
          <a:xfrm>
            <a:off x="7157307" y="3459000"/>
            <a:ext cx="1452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Heat Sink</a:t>
            </a:r>
            <a:endParaRPr sz="1200"/>
          </a:p>
        </p:txBody>
      </p:sp>
      <p:pic>
        <p:nvPicPr>
          <p:cNvPr id="290" name="Google Shape;290;p22"/>
          <p:cNvPicPr preferRelativeResize="0"/>
          <p:nvPr/>
        </p:nvPicPr>
        <p:blipFill>
          <a:blip r:embed="rId5">
            <a:alphaModFix/>
          </a:blip>
          <a:stretch>
            <a:fillRect/>
          </a:stretch>
        </p:blipFill>
        <p:spPr>
          <a:xfrm>
            <a:off x="6992812" y="3754950"/>
            <a:ext cx="1781866" cy="908276"/>
          </a:xfrm>
          <a:prstGeom prst="rect">
            <a:avLst/>
          </a:prstGeom>
          <a:noFill/>
          <a:ln>
            <a:noFill/>
          </a:ln>
        </p:spPr>
      </p:pic>
      <p:sp>
        <p:nvSpPr>
          <p:cNvPr id="291" name="Google Shape;291;p22"/>
          <p:cNvSpPr txBox="1"/>
          <p:nvPr/>
        </p:nvSpPr>
        <p:spPr>
          <a:xfrm>
            <a:off x="6947014" y="4624500"/>
            <a:ext cx="1873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Phone Liquid Cooling</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97" name="Google Shape;29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Smartphone overheating causes numerous issues, e.g., degraded performance, battery damage, and health threats </a:t>
            </a:r>
            <a:endParaRPr sz="1400"/>
          </a:p>
          <a:p>
            <a:pPr indent="-342900" lvl="0" marL="457200" rtl="0" algn="l">
              <a:lnSpc>
                <a:spcPct val="115000"/>
              </a:lnSpc>
              <a:spcBef>
                <a:spcPts val="1000"/>
              </a:spcBef>
              <a:spcAft>
                <a:spcPts val="0"/>
              </a:spcAft>
              <a:buSzPts val="1800"/>
              <a:buChar char="●"/>
            </a:pPr>
            <a:r>
              <a:rPr lang="en"/>
              <a:t>Cooling the phone is challenging for its small size and high power density</a:t>
            </a:r>
            <a:endParaRPr/>
          </a:p>
          <a:p>
            <a:pPr indent="-342900" lvl="0" marL="457200" rtl="0" algn="l">
              <a:lnSpc>
                <a:spcPct val="115000"/>
              </a:lnSpc>
              <a:spcBef>
                <a:spcPts val="1000"/>
              </a:spcBef>
              <a:spcAft>
                <a:spcPts val="1000"/>
              </a:spcAft>
              <a:buSzPts val="1800"/>
              <a:buChar char="●"/>
            </a:pPr>
            <a:r>
              <a:rPr lang="en"/>
              <a:t>L</a:t>
            </a:r>
            <a:r>
              <a:rPr lang="en"/>
              <a:t>ack of a systematic measurement and user experience study on the thermal issues of smartphones in practical scenarios</a:t>
            </a:r>
            <a:endParaRPr/>
          </a:p>
        </p:txBody>
      </p:sp>
      <p:pic>
        <p:nvPicPr>
          <p:cNvPr descr="Image result for smartphone overheat" id="298" name="Google Shape;298;p23"/>
          <p:cNvPicPr preferRelativeResize="0"/>
          <p:nvPr/>
        </p:nvPicPr>
        <p:blipFill>
          <a:blip r:embed="rId3">
            <a:alphaModFix/>
          </a:blip>
          <a:stretch>
            <a:fillRect/>
          </a:stretch>
        </p:blipFill>
        <p:spPr>
          <a:xfrm>
            <a:off x="2829975" y="3124425"/>
            <a:ext cx="3484049" cy="1742024"/>
          </a:xfrm>
          <a:prstGeom prst="rect">
            <a:avLst/>
          </a:prstGeom>
          <a:noFill/>
          <a:ln>
            <a:noFill/>
          </a:ln>
        </p:spPr>
      </p:pic>
      <p:sp>
        <p:nvSpPr>
          <p:cNvPr id="299" name="Google Shape;2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305" name="Google Shape;30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When and How much heat a smartphone would generate under various workloads？</a:t>
            </a:r>
            <a:endParaRPr/>
          </a:p>
          <a:p>
            <a:pPr indent="-342900" lvl="0" marL="457200" rtl="0" algn="l">
              <a:lnSpc>
                <a:spcPct val="150000"/>
              </a:lnSpc>
              <a:spcBef>
                <a:spcPts val="1000"/>
              </a:spcBef>
              <a:spcAft>
                <a:spcPts val="0"/>
              </a:spcAft>
              <a:buSzPts val="1800"/>
              <a:buChar char="●"/>
            </a:pPr>
            <a:r>
              <a:rPr lang="en"/>
              <a:t>How would the overheating impact user experience?</a:t>
            </a:r>
            <a:endParaRPr/>
          </a:p>
          <a:p>
            <a:pPr indent="-342900" lvl="0" marL="457200" rtl="0" algn="l">
              <a:lnSpc>
                <a:spcPct val="150000"/>
              </a:lnSpc>
              <a:spcBef>
                <a:spcPts val="1000"/>
              </a:spcBef>
              <a:spcAft>
                <a:spcPts val="0"/>
              </a:spcAft>
              <a:buSzPts val="1800"/>
              <a:buChar char="●"/>
            </a:pPr>
            <a:r>
              <a:rPr lang="en"/>
              <a:t>Are existing thermal management methods sufficient?</a:t>
            </a:r>
            <a:endParaRPr/>
          </a:p>
          <a:p>
            <a:pPr indent="-342900" lvl="0" marL="457200" rtl="0" algn="l">
              <a:lnSpc>
                <a:spcPct val="150000"/>
              </a:lnSpc>
              <a:spcBef>
                <a:spcPts val="1000"/>
              </a:spcBef>
              <a:spcAft>
                <a:spcPts val="1000"/>
              </a:spcAft>
              <a:buSzPts val="1800"/>
              <a:buChar char="●"/>
            </a:pPr>
            <a:r>
              <a:rPr lang="en"/>
              <a:t>Can we further improve the overheating issues on smartphones?</a:t>
            </a:r>
            <a:endParaRPr/>
          </a:p>
        </p:txBody>
      </p:sp>
      <p:sp>
        <p:nvSpPr>
          <p:cNvPr id="306" name="Google Shape;30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a:t>
            </a:r>
            <a:endParaRPr/>
          </a:p>
        </p:txBody>
      </p:sp>
      <p:sp>
        <p:nvSpPr>
          <p:cNvPr id="312" name="Google Shape;312;p25"/>
          <p:cNvSpPr txBox="1"/>
          <p:nvPr>
            <p:ph idx="1" type="body"/>
          </p:nvPr>
        </p:nvSpPr>
        <p:spPr>
          <a:xfrm>
            <a:off x="311700" y="1152475"/>
            <a:ext cx="8520600" cy="3648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Smartphone-based Thermal Management &amp; Prediction: </a:t>
            </a:r>
            <a:endParaRPr/>
          </a:p>
          <a:p>
            <a:pPr indent="-317500" lvl="1" marL="914400" rtl="0" algn="l">
              <a:lnSpc>
                <a:spcPct val="115000"/>
              </a:lnSpc>
              <a:spcBef>
                <a:spcPts val="0"/>
              </a:spcBef>
              <a:spcAft>
                <a:spcPts val="0"/>
              </a:spcAft>
              <a:buSzPts val="1400"/>
              <a:buChar char="○"/>
            </a:pPr>
            <a:r>
              <a:rPr lang="en"/>
              <a:t>Only measure/predict the temperature of application processors (APs) </a:t>
            </a:r>
            <a:endParaRPr/>
          </a:p>
          <a:p>
            <a:pPr indent="-317500" lvl="1" marL="914400" rtl="0" algn="l">
              <a:lnSpc>
                <a:spcPct val="115000"/>
              </a:lnSpc>
              <a:spcBef>
                <a:spcPts val="0"/>
              </a:spcBef>
              <a:spcAft>
                <a:spcPts val="0"/>
              </a:spcAft>
              <a:buSzPts val="1400"/>
              <a:buChar char="○"/>
            </a:pPr>
            <a:r>
              <a:rPr lang="en"/>
              <a:t>Use limited data acquired from hard-to-access kernel-level hardware</a:t>
            </a:r>
            <a:endParaRPr/>
          </a:p>
          <a:p>
            <a:pPr indent="-317500" lvl="1" marL="914400" rtl="0" algn="l">
              <a:lnSpc>
                <a:spcPct val="115000"/>
              </a:lnSpc>
              <a:spcBef>
                <a:spcPts val="0"/>
              </a:spcBef>
              <a:spcAft>
                <a:spcPts val="0"/>
              </a:spcAft>
              <a:buSzPts val="1400"/>
              <a:buChar char="○"/>
            </a:pPr>
            <a:r>
              <a:rPr lang="en"/>
              <a:t>Use simple linear regression for modeling</a:t>
            </a:r>
            <a:endParaRPr/>
          </a:p>
          <a:p>
            <a:pPr indent="-342900" lvl="0" marL="457200" rtl="0" algn="l">
              <a:lnSpc>
                <a:spcPct val="115000"/>
              </a:lnSpc>
              <a:spcBef>
                <a:spcPts val="1000"/>
              </a:spcBef>
              <a:spcAft>
                <a:spcPts val="0"/>
              </a:spcAft>
              <a:buSzPts val="1800"/>
              <a:buChar char="●"/>
            </a:pPr>
            <a:r>
              <a:rPr lang="en"/>
              <a:t>Thermal Models and Simulations for Smartphones:</a:t>
            </a:r>
            <a:endParaRPr/>
          </a:p>
          <a:p>
            <a:pPr indent="-317500" lvl="1" marL="914400" rtl="0" algn="l">
              <a:lnSpc>
                <a:spcPct val="115000"/>
              </a:lnSpc>
              <a:spcBef>
                <a:spcPts val="0"/>
              </a:spcBef>
              <a:spcAft>
                <a:spcPts val="0"/>
              </a:spcAft>
              <a:buSzPts val="1400"/>
              <a:buChar char="○"/>
            </a:pPr>
            <a:r>
              <a:rPr lang="en"/>
              <a:t>Study hardware-level heat dissipation</a:t>
            </a:r>
            <a:endParaRPr/>
          </a:p>
          <a:p>
            <a:pPr indent="-317500" lvl="1" marL="914400" rtl="0" algn="l">
              <a:lnSpc>
                <a:spcPct val="115000"/>
              </a:lnSpc>
              <a:spcBef>
                <a:spcPts val="0"/>
              </a:spcBef>
              <a:spcAft>
                <a:spcPts val="0"/>
              </a:spcAft>
              <a:buSzPts val="1400"/>
              <a:buChar char="○"/>
            </a:pPr>
            <a:r>
              <a:rPr lang="en"/>
              <a:t>Don’t consider various application workloads</a:t>
            </a:r>
            <a:endParaRPr/>
          </a:p>
          <a:p>
            <a:pPr indent="-342900" lvl="0" marL="457200" rtl="0" algn="l">
              <a:lnSpc>
                <a:spcPct val="115000"/>
              </a:lnSpc>
              <a:spcBef>
                <a:spcPts val="1000"/>
              </a:spcBef>
              <a:spcAft>
                <a:spcPts val="0"/>
              </a:spcAft>
              <a:buSzPts val="1800"/>
              <a:buChar char="●"/>
            </a:pPr>
            <a:r>
              <a:rPr lang="en"/>
              <a:t>Thermal Conditions and User Experience:</a:t>
            </a:r>
            <a:endParaRPr/>
          </a:p>
          <a:p>
            <a:pPr indent="-317500" lvl="1" marL="914400" rtl="0" algn="l">
              <a:lnSpc>
                <a:spcPct val="115000"/>
              </a:lnSpc>
              <a:spcBef>
                <a:spcPts val="0"/>
              </a:spcBef>
              <a:spcAft>
                <a:spcPts val="0"/>
              </a:spcAft>
              <a:buSzPts val="1400"/>
              <a:buChar char="○"/>
            </a:pPr>
            <a:r>
              <a:rPr lang="en"/>
              <a:t>No systematic analysis on surface and component-level temperature measurement</a:t>
            </a:r>
            <a:endParaRPr/>
          </a:p>
          <a:p>
            <a:pPr indent="-317500" lvl="1" marL="914400" rtl="0" algn="l">
              <a:lnSpc>
                <a:spcPct val="115000"/>
              </a:lnSpc>
              <a:spcBef>
                <a:spcPts val="0"/>
              </a:spcBef>
              <a:spcAft>
                <a:spcPts val="0"/>
              </a:spcAft>
              <a:buSzPts val="1400"/>
              <a:buChar char="○"/>
            </a:pPr>
            <a:r>
              <a:rPr lang="en"/>
              <a:t>Don’t</a:t>
            </a:r>
            <a:r>
              <a:rPr lang="en"/>
              <a:t> involve various recent smartphone under various application workloads</a:t>
            </a:r>
            <a:endParaRPr/>
          </a:p>
        </p:txBody>
      </p:sp>
      <p:sp>
        <p:nvSpPr>
          <p:cNvPr id="313" name="Google Shape;31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